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71a68e4d2a644a3" /><Relationship Type="http://schemas.openxmlformats.org/officeDocument/2006/relationships/extended-properties" Target="/docProps/app.xml" Id="R4eb7f0d3840f4696" /><Relationship Type="http://schemas.openxmlformats.org/officeDocument/2006/relationships/officeDocument" Target="/ppt/presentation.xml" Id="R17373be905be4b81"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b9b1f103e39447b2"/>
  </p:sldMasterIdLst>
  <p:notesMasterIdLst>
    <p:notesMasterId xmlns:r="http://schemas.openxmlformats.org/officeDocument/2006/relationships" r:id="R50628c10d00649bb"/>
  </p:notesMasterIdLst>
  <p:sldIdLst>
    <p:sldId xmlns:r="http://schemas.openxmlformats.org/officeDocument/2006/relationships" id="256" r:id="R46e57bfeeb7c4b76"/>
    <p:sldId xmlns:r="http://schemas.openxmlformats.org/officeDocument/2006/relationships" id="257" r:id="R198e3f91cc56404b"/>
    <p:sldId xmlns:r="http://schemas.openxmlformats.org/officeDocument/2006/relationships" id="258" r:id="R13a59daa5400405d"/>
    <p:sldId xmlns:r="http://schemas.openxmlformats.org/officeDocument/2006/relationships" id="259" r:id="R0d7521ad9f0c45f6"/>
    <p:sldId xmlns:r="http://schemas.openxmlformats.org/officeDocument/2006/relationships" id="260" r:id="R48056407608a40b9"/>
    <p:sldId xmlns:r="http://schemas.openxmlformats.org/officeDocument/2006/relationships" id="261" r:id="Rce805d6faf234261"/>
    <p:sldId xmlns:r="http://schemas.openxmlformats.org/officeDocument/2006/relationships" id="262" r:id="R56fb00878fe24863"/>
    <p:sldId xmlns:r="http://schemas.openxmlformats.org/officeDocument/2006/relationships" id="263" r:id="R28933f386076491b"/>
    <p:sldId xmlns:r="http://schemas.openxmlformats.org/officeDocument/2006/relationships" id="264" r:id="Rcce5e2b144c3495c"/>
  </p:sldIdLst>
  <p:sldSz cx="12192000" cy="6858000"/>
  <p:notesSz cx="6858000" cy="9144000"/>
  <p:embeddedFontLst>
    <p:embeddedFont>
      <p:font typeface="Lora"/>
      <p:regular xmlns:r="http://schemas.openxmlformats.org/officeDocument/2006/relationships" r:id="Rc25e94454dc74413"/>
      <p:bold xmlns:r="http://schemas.openxmlformats.org/officeDocument/2006/relationships" r:id="Rad86e35605fb4b18"/>
      <p:italic xmlns:r="http://schemas.openxmlformats.org/officeDocument/2006/relationships" r:id="Re66afabdb5b84316"/>
      <p:boldItalic xmlns:r="http://schemas.openxmlformats.org/officeDocument/2006/relationships" r:id="Rbfe2b61d952f42fb"/>
    </p:embeddedFont>
    <p:embeddedFont>
      <p:font typeface="OpenAI Sans"/>
      <p:regular xmlns:r="http://schemas.openxmlformats.org/officeDocument/2006/relationships" r:id="Re9c0d0bc188a4513"/>
      <p:bold xmlns:r="http://schemas.openxmlformats.org/officeDocument/2006/relationships" r:id="Rfbcfbf9ff2d945a2"/>
      <p:italic xmlns:r="http://schemas.openxmlformats.org/officeDocument/2006/relationships" r:id="R2f0c318608ff47df"/>
      <p:boldItalic xmlns:r="http://schemas.openxmlformats.org/officeDocument/2006/relationships" r:id="R5e0b5b44d9924662"/>
    </p:embeddedFont>
    <p:embeddedFont>
      <p:font typeface="Roboto"/>
      <p:regular xmlns:r="http://schemas.openxmlformats.org/officeDocument/2006/relationships" r:id="Rff4a7aae59c341f8"/>
      <p:bold xmlns:r="http://schemas.openxmlformats.org/officeDocument/2006/relationships" r:id="Rb1ca8bb469134a00"/>
      <p:italic xmlns:r="http://schemas.openxmlformats.org/officeDocument/2006/relationships" r:id="R00b9a5e855594460"/>
      <p:boldItalic xmlns:r="http://schemas.openxmlformats.org/officeDocument/2006/relationships" r:id="Rc8c67f44cca4438e"/>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0ca0bcebc73845df" /><Relationship Type="http://schemas.openxmlformats.org/officeDocument/2006/relationships/slideMaster" Target="/ppt/slideMasters/slideMaster1.xml" Id="Rb9b1f103e39447b2" /><Relationship Type="http://schemas.openxmlformats.org/officeDocument/2006/relationships/notesMaster" Target="/ppt/notesMasters/notesMaster1.xml" Id="R50628c10d00649bb" /><Relationship Type="http://schemas.openxmlformats.org/officeDocument/2006/relationships/presProps" Target="/ppt/presProps.xml" Id="R711af586ebf84118" /><Relationship Type="http://schemas.openxmlformats.org/officeDocument/2006/relationships/viewProps" Target="/ppt/viewProps.xml" Id="R1d3ce9f6fb1547c0" /><Relationship Type="http://schemas.openxmlformats.org/officeDocument/2006/relationships/tableStyles" Target="/ppt/tableStyles.xml" Id="Rd5c1e775bfb0474d" /><Relationship Type="http://schemas.openxmlformats.org/officeDocument/2006/relationships/font" Target="/ppt/fonts/font.dat" Id="Rc25e94454dc74413" /><Relationship Type="http://schemas.openxmlformats.org/officeDocument/2006/relationships/font" Target="/ppt/fonts/font2.dat" Id="Rad86e35605fb4b18" /><Relationship Type="http://schemas.openxmlformats.org/officeDocument/2006/relationships/font" Target="/ppt/fonts/font3.dat" Id="Re66afabdb5b84316" /><Relationship Type="http://schemas.openxmlformats.org/officeDocument/2006/relationships/font" Target="/ppt/fonts/font4.dat" Id="Rbfe2b61d952f42fb" /><Relationship Type="http://schemas.openxmlformats.org/officeDocument/2006/relationships/font" Target="/ppt/fonts/font5.dat" Id="Re9c0d0bc188a4513" /><Relationship Type="http://schemas.openxmlformats.org/officeDocument/2006/relationships/font" Target="/ppt/fonts/font6.dat" Id="Rfbcfbf9ff2d945a2" /><Relationship Type="http://schemas.openxmlformats.org/officeDocument/2006/relationships/font" Target="/ppt/fonts/font7.dat" Id="R2f0c318608ff47df" /><Relationship Type="http://schemas.openxmlformats.org/officeDocument/2006/relationships/font" Target="/ppt/fonts/font8.dat" Id="R5e0b5b44d9924662" /><Relationship Type="http://schemas.openxmlformats.org/officeDocument/2006/relationships/font" Target="/ppt/fonts/font9.dat" Id="Rff4a7aae59c341f8" /><Relationship Type="http://schemas.openxmlformats.org/officeDocument/2006/relationships/font" Target="/ppt/fonts/font10.dat" Id="Rb1ca8bb469134a00" /><Relationship Type="http://schemas.openxmlformats.org/officeDocument/2006/relationships/font" Target="/ppt/fonts/font11.dat" Id="R00b9a5e855594460" /><Relationship Type="http://schemas.openxmlformats.org/officeDocument/2006/relationships/font" Target="/ppt/fonts/font12.dat" Id="Rc8c67f44cca4438e" /><Relationship Type="http://schemas.openxmlformats.org/officeDocument/2006/relationships/slide" Target="/ppt/slides/slide1.xml" Id="R46e57bfeeb7c4b76" /><Relationship Type="http://schemas.openxmlformats.org/officeDocument/2006/relationships/slide" Target="/ppt/slides/slide2.xml" Id="R198e3f91cc56404b" /><Relationship Type="http://schemas.openxmlformats.org/officeDocument/2006/relationships/slide" Target="/ppt/slides/slide3.xml" Id="R13a59daa5400405d" /><Relationship Type="http://schemas.openxmlformats.org/officeDocument/2006/relationships/slide" Target="/ppt/slides/slide4.xml" Id="R0d7521ad9f0c45f6" /><Relationship Type="http://schemas.openxmlformats.org/officeDocument/2006/relationships/slide" Target="/ppt/slides/slide5.xml" Id="R48056407608a40b9" /><Relationship Type="http://schemas.openxmlformats.org/officeDocument/2006/relationships/slide" Target="/ppt/slides/slide6.xml" Id="Rce805d6faf234261" /><Relationship Type="http://schemas.openxmlformats.org/officeDocument/2006/relationships/slide" Target="/ppt/slides/slide7.xml" Id="R56fb00878fe24863" /><Relationship Type="http://schemas.openxmlformats.org/officeDocument/2006/relationships/slide" Target="/ppt/slides/slide8.xml" Id="R28933f386076491b" /><Relationship Type="http://schemas.openxmlformats.org/officeDocument/2006/relationships/slide" Target="/ppt/slides/slide9.xml" Id="Rcce5e2b144c3495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e1d9c02697467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dk1" tx1="lt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Lora Roboto">
      <a:majorFont>
        <a:latin typeface="Lora"/>
        <a:ea typeface=""/>
        <a:cs typeface=""/>
      </a:majorFont>
      <a:minorFont>
        <a:latin typeface="Roboto"/>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6f1513134f64db5" /><Relationship Type="http://schemas.openxmlformats.org/officeDocument/2006/relationships/notesMaster" Target="/ppt/notesMasters/notesMaster1.xml" Id="R6a2aa24db7f542d9"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af410864d944f6" /><Relationship Type="http://schemas.openxmlformats.org/officeDocument/2006/relationships/notesMaster" Target="/ppt/notesMasters/notesMaster1.xml" Id="R86befac602e44952"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01ed6cef7b4427" /><Relationship Type="http://schemas.openxmlformats.org/officeDocument/2006/relationships/notesMaster" Target="/ppt/notesMasters/notesMaster1.xml" Id="Rc21b230096a541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700d0392d14fc2" /><Relationship Type="http://schemas.openxmlformats.org/officeDocument/2006/relationships/notesMaster" Target="/ppt/notesMasters/notesMaster1.xml" Id="R27a96ad4c657404b" /></Relationships>
</file>

<file path=ppt/notesSlides/_rels/notesSlide5.xml.rels>&#65279;<?xml version="1.0" encoding="utf-8"?><Relationships xmlns="http://schemas.openxmlformats.org/package/2006/relationships"><Relationship Type="http://schemas.openxmlformats.org/officeDocument/2006/relationships/slide" Target="/ppt/slides/slide5.xml" Id="R90b4ce556a284be2" /><Relationship Type="http://schemas.openxmlformats.org/officeDocument/2006/relationships/notesMaster" Target="/ppt/notesMasters/notesMaster1.xml" Id="R259910d0cc3641d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2b469ce2c64a6b" /><Relationship Type="http://schemas.openxmlformats.org/officeDocument/2006/relationships/notesMaster" Target="/ppt/notesMasters/notesMaster1.xml" Id="R83599141302d40f9"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9452691bf74994" /><Relationship Type="http://schemas.openxmlformats.org/officeDocument/2006/relationships/notesMaster" Target="/ppt/notesMasters/notesMaster1.xml" Id="Re2cd67ade66e4be3" /></Relationships>
</file>

<file path=ppt/notesSlides/_rels/notesSlide8.xml.rels>&#65279;<?xml version="1.0" encoding="utf-8"?><Relationships xmlns="http://schemas.openxmlformats.org/package/2006/relationships"><Relationship Type="http://schemas.openxmlformats.org/officeDocument/2006/relationships/slide" Target="/ppt/slides/slide8.xml" Id="R6ba6d6b21a3a433a" /><Relationship Type="http://schemas.openxmlformats.org/officeDocument/2006/relationships/notesMaster" Target="/ppt/notesMasters/notesMaster1.xml" Id="R345c113aaf7d4058" /></Relationships>
</file>

<file path=ppt/notesSlides/_rels/notesSlide9.xml.rels>&#65279;<?xml version="1.0" encoding="utf-8"?><Relationships xmlns="http://schemas.openxmlformats.org/package/2006/relationships"><Relationship Type="http://schemas.openxmlformats.org/officeDocument/2006/relationships/slide" Target="/ppt/slides/slide9.xml" Id="Rbe617297eeb34abc" /><Relationship Type="http://schemas.openxmlformats.org/officeDocument/2006/relationships/notesMaster" Target="/ppt/notesMasters/notesMaster1.xml" Id="R288723c6dbf24a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Reconstructed from the Demo Day walkthrough, September8,2026. Matt Topham reported presenting a live Chrome Remote Desktop walkthrough of older and current Unity projects, inspecting code, then explaining the recorded demonstration as it played. No slide deck was used in class. This PDF/PPTX records that delivered sequence afterward. The assignment allotted8minutes plus up to2minutes of questions. This reconstruction does not assert a measured live duration or a future17:30 schedule.</a:t>
            </a:r>
            <a:endParaRPr/>
          </a:p>
          <a:p xmlns:a="http://schemas.openxmlformats.org/drawingml/2006/main">
            <a:r>
              <a:t/>
            </a:r>
            <a:endParaRPr/>
          </a:p>
          <a:p xmlns:a="http://schemas.openxmlformats.org/drawingml/2006/main">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Matt described the original station project as work begun around2020-2021. The supplied screenshot shows Earth + Space Station - Repaired in Unity2020.3.49f1, including the rotating station and Luminaris Starship selection. Screenshot file: codex-clipboard-961516e5-9f25-431e-ab9b-c60a711eecd6.png. This is a screenshot supplied after the presentation, not a timestamped screen recording of the live classroom walkthrough. Existing station and spacecraft art retain their original vendor authorship.</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supplied Rotate.cs screenshot shows Update() calling transform.Rotate(new Vector3(0f,0f,10f) * Time.deltaTime). The exact visible statement is reproduced as editable text with line breaks only. It rotates the local Z axis at10degrees per second, corresponding to36seconds per full revolution. Source: codex-clipboard-d45f0c02-d309-4a74-a63f-b8b163598608.png. Do not claim that the recent StationRotation class is the historical script shown here.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supplied Solar System1 screenshot shows Unity2020.3.49f1, planet objects, XR Rig Advanced, HandJet(Left/Right), spacecraft, and crates. Matt described this as the next evolution of the project and discussed BNG-based interaction. The screenshot also retains a visible Magellan AnimationEvent warning in its Console. Source: codex-clipboard-d179a065-47cd-4973-88ba-0cafe09019fb.png.</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active file is BNG Grabbable.cs. Its visible code includes public bool BeingHeld=false, BeingHeldWithTwoHands, and HeldByGrabbers. RaycastWeapon.cs is visible as an inactive editor tab. Matt discussed raycasting and weapons during the walkthrough, but this screenshot does not display the raycast implementation. BNG is a supplied framework dependency, not code newly authored by Matt or Codex. Source: codex-clipboard-51f39470-58e2-44a7-a423-bb525530b0f6.png.</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contribution split follows Matt's post-presentation account: older project work and scene assembly by Matt, including breakable-box experiments that led to asteroid fracture and respawn; supplied BNG and environment/spacecraft/station assets; recent Codex-assisted repairs and integration, including gameplay HUD, score/timer state, and ship controls. Specific implementation details and validation evidence belong in the updated written report. This slide does not attribute vendor assets or the complete BNG framework to Codex.</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The supplied current scene screenshot shows Unity6.6(6000.6.0f1) and the Orbital Guardian scene with the station, planet layout, dock and instruction panels, hand tools, and spacecraft. The inspector displays the HandJet prefab asset. Source: codex-clipboard-ab09629c-5d99-4fa6-bff0-77e12f5ae29a.png. This is the integrated state included in the walkthrough reconstruction.</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Matt stated that he explained the recorded demonstration as it played during the live presentation. The available upload is CSCI4616UnityDemo by thetopham: https://www.youtube.com/watch?v=-C2nF0jtC0Q . The supplied MP4 is371.818646seconds, approximately6:12. That file duration does not establish the precise amount of class time spent playing it. The still is from the same recording at02:06 and shows shield60, score1400, T-18. The clip includes station defense and later movement/ship travel; it does not demonstrate planet resizing or a colony visit. An adjacent MP4 is also included in the submission package.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Matt explicitly identified Lone Echo and Lone Echo II as inspiration. Supporting context added after Demo Day; this is not a claim that a related-work slide appeared during the live walkthrough. Official sources: Lone Echo https://www.meta.com/experiences/pcvr/lone-echo/1368187813209608/ describes a mining station near Saturn, interactive equipment, and hands-on exploration. Lone Echo II https://www.meta.com/experiences/pcvr/lone-echo-ii/1711938725528735/ describes zero-gravity controls and additional tools and abilities. These comparisons do not imply copied assets or code, or establish comfort or scientific-learning results.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Reconstructed from the Demo Day walkthrough. Author: Matt Topham.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439dbae8f2e4d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019b11f7c5437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df2dfd89b9149c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4def10b3615460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dc4e13ebf204ac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d290f722ab24b46"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bdcf5c5a0491494b"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7c060fb4a8aa4c5c" /></Relationships>
</file>

<file path=ppt/slideLayouts/slideLayout1.xml><?xml version="1.0" encoding="utf-8"?>
<p:sldLayout xmlns:p="http://schemas.openxmlformats.org/presentationml/2006/main" preserve="1" userDrawn="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004A5-B645-655E-5362-4217D55892E1}"/>
              </a:ext>
            </a:extLst>
          </p:cNvPr>
          <p:cNvSpPr>
            <a:spLocks xmlns:a="http://schemas.openxmlformats.org/drawingml/2006/main" noGrp="1"/>
          </p:cNvSpPr>
          <p:nvPr>
            <p:ph type="ctrTitle" idx="0"/>
          </p:nvPr>
        </p:nvSpPr>
        <p:spPr>
          <a:xfrm xmlns:a="http://schemas.openxmlformats.org/drawingml/2006/main">
            <a:off x="393700" y="1041400"/>
            <a:ext cx="7493000" cy="2491490"/>
          </a:xfrm>
        </p:spPr>
        <p:txBody>
          <a:bodyPr xmlns:a="http://schemas.openxmlformats.org/drawingml/2006/main" anchor="b"/>
          <a:lstStyle xmlns:a="http://schemas.openxmlformats.org/drawingml/2006/main">
            <a:lvl1pPr algn="l">
              <a:buNone/>
              <a:defRPr sz="6000"/>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C57031B1-59B2-C235-9FDD-8050418A5FD8}"/>
              </a:ext>
            </a:extLst>
          </p:cNvPr>
          <p:cNvSpPr>
            <a:spLocks xmlns:a="http://schemas.openxmlformats.org/drawingml/2006/main" noGrp="1"/>
          </p:cNvSpPr>
          <p:nvPr>
            <p:ph type="subTitle" idx="1"/>
          </p:nvPr>
        </p:nvSpPr>
        <p:spPr>
          <a:xfrm xmlns:a="http://schemas.openxmlformats.org/drawingml/2006/main">
            <a:off x="393700" y="4356100"/>
            <a:ext cx="5537200" cy="1638300"/>
          </a:xfrm>
        </p:spPr>
        <p:txBody>
          <a:bodyPr xmlns:a="http://schemas.openxmlformats.org/drawingml/2006/main"/>
          <a:lstStyle xmlns:a="http://schemas.openxmlformats.org/drawingml/2006/main">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Tree>
  </p:cSld>
</p:sldLayout>
</file>

<file path=ppt/slideLayouts/slideLayout2.xml><?xml version="1.0" encoding="utf-8"?>
<p:sldLayout xmlns:p="http://schemas.openxmlformats.org/presentationml/2006/main" preserve="1" userDrawn="1">
  <p:cSld name="Title and Content">
    <p:spTree>
      <p:nvGrpSpPr>
        <p:cNvPr id="1" name=""/>
        <p:cNvGrpSpPr/>
        <p:nvPr/>
      </p:nvGrpSpPr>
      <p:grpSpPr>
        <a:xfrm xmlns:a="http://schemas.openxmlformats.org/drawingml/2006/main"/>
      </p:grpSpPr>
      <p:sp>
        <p:nvSpPr>
          <p:cNvPr id="8" name="Text Placeholder 2">
            <a:extLst xmlns:a="http://schemas.openxmlformats.org/drawingml/2006/main">
              <a:ext uri="{FF2B5EF4-FFF2-40B4-BE49-F238E27FC236}">
                <a16:creationId xmlns:a16="http://schemas.microsoft.com/office/drawing/2014/main" id="{5E851FDE-9E0B-568C-1CBA-E72B86CC06ED}"/>
              </a:ext>
            </a:extLst>
          </p:cNvPr>
          <p:cNvSpPr>
            <a:spLocks xmlns:a="http://schemas.openxmlformats.org/drawingml/2006/main" noGrp="1"/>
          </p:cNvSpPr>
          <p:nvPr>
            <p:ph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Footer Placeholder 4">
            <a:extLst xmlns:a="http://schemas.openxmlformats.org/drawingml/2006/main">
              <a:ext uri="{FF2B5EF4-FFF2-40B4-BE49-F238E27FC236}">
                <a16:creationId xmlns:a16="http://schemas.microsoft.com/office/drawing/2014/main" id="{29CCD18F-3BF6-A3EE-DAAE-66BD406D7E8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0" name="Slide Number Placeholder 5">
            <a:extLst xmlns:a="http://schemas.openxmlformats.org/drawingml/2006/main">
              <a:ext uri="{FF2B5EF4-FFF2-40B4-BE49-F238E27FC236}">
                <a16:creationId xmlns:a16="http://schemas.microsoft.com/office/drawing/2014/main" id="{5186992D-ADA6-5A23-EBD5-6BEF0A2E61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CDBB333F-FFCF-AA9E-7AC0-64DB02353FBC}"/>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3.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9" name="Text Placeholder 2">
            <a:extLst xmlns:a="http://schemas.openxmlformats.org/drawingml/2006/main">
              <a:ext uri="{FF2B5EF4-FFF2-40B4-BE49-F238E27FC236}">
                <a16:creationId xmlns:a16="http://schemas.microsoft.com/office/drawing/2014/main" id="{4DCC3060-FADA-4310-30F9-24EC34B5AA87}"/>
              </a:ext>
            </a:extLst>
          </p:cNvPr>
          <p:cNvSpPr>
            <a:spLocks xmlns:a="http://schemas.openxmlformats.org/drawingml/2006/main" noGrp="1"/>
          </p:cNvSpPr>
          <p:nvPr>
            <p:ph idx="1"/>
          </p:nvPr>
        </p:nvSpPr>
        <p:spPr>
          <a:xfrm xmlns:a="http://schemas.openxmlformats.org/drawingml/2006/main">
            <a:off x="393700"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0" name="Footer Placeholder 4">
            <a:extLst xmlns:a="http://schemas.openxmlformats.org/drawingml/2006/main">
              <a:ext uri="{FF2B5EF4-FFF2-40B4-BE49-F238E27FC236}">
                <a16:creationId xmlns:a16="http://schemas.microsoft.com/office/drawing/2014/main" id="{19E7B047-08E6-29C1-F101-C084D555AACC}"/>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1" name="Slide Number Placeholder 5">
            <a:extLst xmlns:a="http://schemas.openxmlformats.org/drawingml/2006/main">
              <a:ext uri="{FF2B5EF4-FFF2-40B4-BE49-F238E27FC236}">
                <a16:creationId xmlns:a16="http://schemas.microsoft.com/office/drawing/2014/main" id="{3DE564C6-8AA0-935D-A919-07AFA15B335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2" name="Text Placeholder 2">
            <a:extLst xmlns:a="http://schemas.openxmlformats.org/drawingml/2006/main">
              <a:ext uri="{FF2B5EF4-FFF2-40B4-BE49-F238E27FC236}">
                <a16:creationId xmlns:a16="http://schemas.microsoft.com/office/drawing/2014/main" id="{4ABE46D3-8F05-1C7F-3EC7-20BFCC76C251}"/>
              </a:ext>
            </a:extLst>
          </p:cNvPr>
          <p:cNvSpPr>
            <a:spLocks xmlns:a="http://schemas.openxmlformats.org/drawingml/2006/main" noGrp="1"/>
          </p:cNvSpPr>
          <p:nvPr>
            <p:ph idx="10"/>
          </p:nvPr>
        </p:nvSpPr>
        <p:spPr>
          <a:xfrm xmlns:a="http://schemas.openxmlformats.org/drawingml/2006/main">
            <a:off x="6256618"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739D2C21-36BF-25E7-8E97-1D17F313F7AF}"/>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4.xml><?xml version="1.0" encoding="utf-8"?>
<p:sldLayout xmlns:p="http://schemas.openxmlformats.org/presentationml/2006/main" preserve="1" userDrawn="1">
  <p:cSld name="Three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4" name="Text Placeholder 2">
            <a:extLst xmlns:a="http://schemas.openxmlformats.org/drawingml/2006/main">
              <a:ext uri="{FF2B5EF4-FFF2-40B4-BE49-F238E27FC236}">
                <a16:creationId xmlns:a16="http://schemas.microsoft.com/office/drawing/2014/main" id="{80E090C5-E6C8-92F2-E8C2-A840B8F1807D}"/>
              </a:ext>
            </a:extLst>
          </p:cNvPr>
          <p:cNvSpPr>
            <a:spLocks xmlns:a="http://schemas.openxmlformats.org/drawingml/2006/main" noGrp="1"/>
          </p:cNvSpPr>
          <p:nvPr>
            <p:ph idx="10"/>
          </p:nvPr>
        </p:nvSpPr>
        <p:spPr>
          <a:xfrm xmlns:a="http://schemas.openxmlformats.org/drawingml/2006/main">
            <a:off x="43180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5" name="Text Placeholder 2">
            <a:extLst xmlns:a="http://schemas.openxmlformats.org/drawingml/2006/main">
              <a:ext uri="{FF2B5EF4-FFF2-40B4-BE49-F238E27FC236}">
                <a16:creationId xmlns:a16="http://schemas.microsoft.com/office/drawing/2014/main" id="{0C6D2D15-AEC2-9F99-316F-C37AF863965D}"/>
              </a:ext>
            </a:extLst>
          </p:cNvPr>
          <p:cNvSpPr>
            <a:spLocks xmlns:a="http://schemas.openxmlformats.org/drawingml/2006/main" noGrp="1"/>
          </p:cNvSpPr>
          <p:nvPr>
            <p:ph idx="11"/>
          </p:nvPr>
        </p:nvSpPr>
        <p:spPr>
          <a:xfrm xmlns:a="http://schemas.openxmlformats.org/drawingml/2006/main">
            <a:off x="8232273"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5.xml><?xml version="1.0" encoding="utf-8"?>
<p:sldLayout xmlns:p="http://schemas.openxmlformats.org/presentationml/2006/main" preserve="1" userDrawn="1">
  <p:cSld name="Four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8" name="Text Placeholder 7">
            <a:extLst xmlns:a="http://schemas.openxmlformats.org/drawingml/2006/main">
              <a:ext uri="{FF2B5EF4-FFF2-40B4-BE49-F238E27FC236}">
                <a16:creationId xmlns:a16="http://schemas.microsoft.com/office/drawing/2014/main" id="{4F70A9DA-D783-0627-3166-E13B68C2ADAC}"/>
              </a:ext>
            </a:extLst>
          </p:cNvPr>
          <p:cNvSpPr>
            <a:spLocks xmlns:a="http://schemas.openxmlformats.org/drawingml/2006/main" noGrp="1"/>
          </p:cNvSpPr>
          <p:nvPr>
            <p:ph type="body" idx="12"/>
          </p:nvPr>
        </p:nvSpPr>
        <p:spPr>
          <a:xfrm xmlns:a="http://schemas.openxmlformats.org/drawingml/2006/main">
            <a:off x="3334966"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
        <p:nvSpPr>
          <p:cNvPr id="9" name="Text Placeholder 2">
            <a:extLst xmlns:a="http://schemas.openxmlformats.org/drawingml/2006/main">
              <a:ext uri="{FF2B5EF4-FFF2-40B4-BE49-F238E27FC236}">
                <a16:creationId xmlns:a16="http://schemas.microsoft.com/office/drawing/2014/main" id="{75BF2647-8E8C-CAEE-896D-0E1567AF7E99}"/>
              </a:ext>
            </a:extLst>
          </p:cNvPr>
          <p:cNvSpPr>
            <a:spLocks xmlns:a="http://schemas.openxmlformats.org/drawingml/2006/main" noGrp="1"/>
          </p:cNvSpPr>
          <p:nvPr>
            <p:ph idx="13"/>
          </p:nvPr>
        </p:nvSpPr>
        <p:spPr>
          <a:xfrm xmlns:a="http://schemas.openxmlformats.org/drawingml/2006/main">
            <a:off x="6264413"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0" name="Text Placeholder 7">
            <a:extLst xmlns:a="http://schemas.openxmlformats.org/drawingml/2006/main">
              <a:ext uri="{FF2B5EF4-FFF2-40B4-BE49-F238E27FC236}">
                <a16:creationId xmlns:a16="http://schemas.microsoft.com/office/drawing/2014/main" id="{37C6F143-221A-9959-8FBA-B9B1DB6602D0}"/>
              </a:ext>
            </a:extLst>
          </p:cNvPr>
          <p:cNvSpPr>
            <a:spLocks xmlns:a="http://schemas.openxmlformats.org/drawingml/2006/main" noGrp="1"/>
          </p:cNvSpPr>
          <p:nvPr>
            <p:ph type="body" idx="14"/>
          </p:nvPr>
        </p:nvSpPr>
        <p:spPr>
          <a:xfrm xmlns:a="http://schemas.openxmlformats.org/drawingml/2006/main">
            <a:off x="9205679"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
        <p:nvSpPr>
          <p:cNvPr id="8" name="Footer Placeholder 4">
            <a:extLst xmlns:a="http://schemas.openxmlformats.org/drawingml/2006/main">
              <a:ext uri="{FF2B5EF4-FFF2-40B4-BE49-F238E27FC236}">
                <a16:creationId xmlns:a16="http://schemas.microsoft.com/office/drawing/2014/main" id="{DB1182C5-F22B-2641-06DE-4EDACA3C1DD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9" name="Slide Number Placeholder 5">
            <a:extLst xmlns:a="http://schemas.openxmlformats.org/drawingml/2006/main">
              <a:ext uri="{FF2B5EF4-FFF2-40B4-BE49-F238E27FC236}">
                <a16:creationId xmlns:a16="http://schemas.microsoft.com/office/drawing/2014/main" id="{F97A4AD5-204B-38FD-4F33-270C2F9F5CC6}"/>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75CF9983-3FD7-FAE4-9F0B-B2CE806D891D}"/>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7.xml><?xml version="1.0" encoding="utf-8"?>
<p:sldLayout xmlns:p="http://schemas.openxmlformats.org/presentationml/2006/main" preserve="1" userDrawn="1">
  <p:cSld name="Footer Only">
    <p:spTree>
      <p:nvGrpSpPr>
        <p:cNvPr id="1" name=""/>
        <p:cNvGrpSpPr/>
        <p:nvPr/>
      </p:nvGrpSpPr>
      <p:grpSpPr>
        <a:xfrm xmlns:a="http://schemas.openxmlformats.org/drawingml/2006/main"/>
      </p:grpSpPr>
      <p:sp>
        <p:nvSpPr>
          <p:cNvPr id="7" name="Footer Placeholder 4">
            <a:extLst xmlns:a="http://schemas.openxmlformats.org/drawingml/2006/main">
              <a:ext uri="{FF2B5EF4-FFF2-40B4-BE49-F238E27FC236}">
                <a16:creationId xmlns:a16="http://schemas.microsoft.com/office/drawing/2014/main" id="{1012CBCC-C555-8C11-443D-86D6F7A45CF8}"/>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8" name="Slide Number Placeholder 5">
            <a:extLst xmlns:a="http://schemas.openxmlformats.org/drawingml/2006/main">
              <a:ext uri="{FF2B5EF4-FFF2-40B4-BE49-F238E27FC236}">
                <a16:creationId xmlns:a16="http://schemas.microsoft.com/office/drawing/2014/main" id="{B69B260B-B882-BF7F-1BB1-28B9578A25A2}"/>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sldLayout>
</file>

<file path=ppt/slideLayouts/slideLayout8.xml><?xml version="1.0" encoding="utf-8"?>
<p:sldLayout xmlns:p="http://schemas.openxmlformats.org/presentationml/2006/main" preserve="1" userDrawn="1">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13df45145fc4d50" /><Relationship Type="http://schemas.openxmlformats.org/officeDocument/2006/relationships/slideLayout" Target="/ppt/slideLayouts/slideLayout1.xml" Id="R557db24457f54c07" /><Relationship Type="http://schemas.openxmlformats.org/officeDocument/2006/relationships/slideLayout" Target="/ppt/slideLayouts/slideLayout2.xml" Id="R870ca5f964bf4d13" /><Relationship Type="http://schemas.openxmlformats.org/officeDocument/2006/relationships/slideLayout" Target="/ppt/slideLayouts/slideLayout3.xml" Id="Re7ea40eaed054432" /><Relationship Type="http://schemas.openxmlformats.org/officeDocument/2006/relationships/slideLayout" Target="/ppt/slideLayouts/slideLayout4.xml" Id="R4f172271961544e4" /><Relationship Type="http://schemas.openxmlformats.org/officeDocument/2006/relationships/slideLayout" Target="/ppt/slideLayouts/slideLayout5.xml" Id="R0b7cf73e99aa4519" /><Relationship Type="http://schemas.openxmlformats.org/officeDocument/2006/relationships/slideLayout" Target="/ppt/slideLayouts/slideLayout6.xml" Id="Rbac4ffe0ce924493" /><Relationship Type="http://schemas.openxmlformats.org/officeDocument/2006/relationships/slideLayout" Target="/ppt/slideLayouts/slideLayout7.xml" Id="R787c566be1034ae0" /><Relationship Type="http://schemas.openxmlformats.org/officeDocument/2006/relationships/slideLayout" Target="/ppt/slideLayouts/slideLayout8.xml" Id="R313e7ac55b1b4d3d"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BB87ED2E-D8FF-5C8C-ED50-59BA3091C3E1}"/>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5B0E1CB-6DCA-2E9F-2B74-4309B4084C09}"/>
              </a:ext>
            </a:extLst>
          </p:cNvPr>
          <p:cNvSpPr>
            <a:spLocks xmlns:a="http://schemas.openxmlformats.org/drawingml/2006/main" noGrp="1"/>
          </p:cNvSpPr>
          <p:nvPr>
            <p:ph type="body"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Footer Placeholder 4">
            <a:extLst xmlns:a="http://schemas.openxmlformats.org/drawingml/2006/main">
              <a:ext uri="{FF2B5EF4-FFF2-40B4-BE49-F238E27FC236}">
                <a16:creationId xmlns:a16="http://schemas.microsoft.com/office/drawing/2014/main" id="{3C75650C-2983-5B02-8421-FF1818435433}"/>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6" name="Slide Number Placeholder 5">
            <a:extLst xmlns:a="http://schemas.openxmlformats.org/drawingml/2006/main">
              <a:ext uri="{FF2B5EF4-FFF2-40B4-BE49-F238E27FC236}">
                <a16:creationId xmlns:a16="http://schemas.microsoft.com/office/drawing/2014/main" id="{D872C88C-1AB3-96BA-C9E5-3435A4BD59B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clrMap bg1="dk1" tx1="lt1" bg2="dk2" tx2="lt2" accent1="accent1" accent2="accent2" accent3="accent3" accent4="accent4" accent5="accent5" accent6="accent6" hlink="hlink" folHlink="folHlink"/>
  <p:sldLayoutIdLst>
    <p:sldLayoutId xmlns:r="http://schemas.openxmlformats.org/officeDocument/2006/relationships" id="2147483649" r:id="R557db24457f54c07"/>
    <p:sldLayoutId xmlns:r="http://schemas.openxmlformats.org/officeDocument/2006/relationships" id="2147483650" r:id="R870ca5f964bf4d13"/>
    <p:sldLayoutId xmlns:r="http://schemas.openxmlformats.org/officeDocument/2006/relationships" id="2147483651" r:id="Re7ea40eaed054432"/>
    <p:sldLayoutId xmlns:r="http://schemas.openxmlformats.org/officeDocument/2006/relationships" id="2147483652" r:id="R4f172271961544e4"/>
    <p:sldLayoutId xmlns:r="http://schemas.openxmlformats.org/officeDocument/2006/relationships" id="2147483653" r:id="R0b7cf73e99aa4519"/>
    <p:sldLayoutId xmlns:r="http://schemas.openxmlformats.org/officeDocument/2006/relationships" id="2147483654" r:id="Rbac4ffe0ce924493"/>
    <p:sldLayoutId xmlns:r="http://schemas.openxmlformats.org/officeDocument/2006/relationships" id="2147483655" r:id="R787c566be1034ae0"/>
    <p:sldLayoutId xmlns:r="http://schemas.openxmlformats.org/officeDocument/2006/relationships" id="2147483656" r:id="R313e7ac55b1b4d3d"/>
  </p:sldLayoutIdLst>
  <p:hf hdr="0" dt="0"/>
  <p:txStyles>
    <p:titleStyle>
      <a:lvl1pPr xmlns:a="http://schemas.openxmlformats.org/drawingml/2006/main" algn="l" defTabSz="914400">
        <a:lnSpc>
          <a:spcPct val="90000"/>
        </a:lnSpc>
        <a:spcBef>
          <a:spcPct val="0"/>
        </a:spcBef>
        <a:buNone/>
        <a:defRPr sz="29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xmlns:a="http://schemas.openxmlformats.org/drawingml/2006/main" val="F26B43"/>
          </p15:clr>
        </p15:guide>
        <p15:guide id="2" pos="7680" userDrawn="1">
          <p15:clr>
            <a:srgbClr xmlns:a="http://schemas.openxmlformats.org/drawingml/2006/main" val="F26B43"/>
          </p15:clr>
        </p15:guide>
        <p15:guide id="3" pos="248" userDrawn="1">
          <p15:clr>
            <a:srgbClr xmlns:a="http://schemas.openxmlformats.org/drawingml/2006/main" val="F26B43"/>
          </p15:clr>
        </p15:guide>
        <p15:guide id="4" pos="1264" userDrawn="1">
          <p15:clr>
            <a:srgbClr xmlns:a="http://schemas.openxmlformats.org/drawingml/2006/main" val="F26B43"/>
          </p15:clr>
        </p15:guide>
        <p15:guide id="5" pos="1480" userDrawn="1">
          <p15:clr>
            <a:srgbClr xmlns:a="http://schemas.openxmlformats.org/drawingml/2006/main" val="F26B43"/>
          </p15:clr>
        </p15:guide>
        <p15:guide id="6" pos="2496" userDrawn="1">
          <p15:clr>
            <a:srgbClr xmlns:a="http://schemas.openxmlformats.org/drawingml/2006/main" val="F26B43"/>
          </p15:clr>
        </p15:guide>
        <p15:guide id="7" pos="2712" userDrawn="1">
          <p15:clr>
            <a:srgbClr xmlns:a="http://schemas.openxmlformats.org/drawingml/2006/main" val="F26B43"/>
          </p15:clr>
        </p15:guide>
        <p15:guide id="8" pos="3736" userDrawn="1">
          <p15:clr>
            <a:srgbClr xmlns:a="http://schemas.openxmlformats.org/drawingml/2006/main" val="F26B43"/>
          </p15:clr>
        </p15:guide>
        <p15:guide id="9" pos="3944" userDrawn="1">
          <p15:clr>
            <a:srgbClr xmlns:a="http://schemas.openxmlformats.org/drawingml/2006/main" val="F26B43"/>
          </p15:clr>
        </p15:guide>
        <p15:guide id="10" pos="4968" userDrawn="1">
          <p15:clr>
            <a:srgbClr xmlns:a="http://schemas.openxmlformats.org/drawingml/2006/main" val="F26B43"/>
          </p15:clr>
        </p15:guide>
        <p15:guide id="11" pos="5184" userDrawn="1">
          <p15:clr>
            <a:srgbClr xmlns:a="http://schemas.openxmlformats.org/drawingml/2006/main" val="F26B43"/>
          </p15:clr>
        </p15:guide>
        <p15:guide id="12" pos="6200" userDrawn="1">
          <p15:clr>
            <a:srgbClr xmlns:a="http://schemas.openxmlformats.org/drawingml/2006/main" val="F26B43"/>
          </p15:clr>
        </p15:guide>
        <p15:guide id="13" pos="6416" userDrawn="1">
          <p15:clr>
            <a:srgbClr xmlns:a="http://schemas.openxmlformats.org/drawingml/2006/main" val="F26B43"/>
          </p15:clr>
        </p15:guide>
        <p15:guide id="14" pos="7432" userDrawn="1">
          <p15:clr>
            <a:srgbClr xmlns:a="http://schemas.openxmlformats.org/drawingml/2006/main" val="F26B43"/>
          </p15:clr>
        </p15:guide>
        <p15:guide id="15" orient="horz" userDrawn="1">
          <p15:clr>
            <a:srgbClr xmlns:a="http://schemas.openxmlformats.org/drawingml/2006/main" val="F26B43"/>
          </p15:clr>
        </p15:guide>
        <p15:guide id="17" orient="horz" pos="248" userDrawn="1">
          <p15:clr>
            <a:srgbClr xmlns:a="http://schemas.openxmlformats.org/drawingml/2006/main" val="F26B43"/>
          </p15:clr>
        </p15:guide>
        <p15:guide id="18" orient="horz" pos="656" userDrawn="1">
          <p15:clr>
            <a:srgbClr xmlns:a="http://schemas.openxmlformats.org/drawingml/2006/main" val="F26B43"/>
          </p15:clr>
        </p15:guide>
        <p15:guide id="19" orient="horz" pos="872" userDrawn="1">
          <p15:clr>
            <a:srgbClr xmlns:a="http://schemas.openxmlformats.org/drawingml/2006/main" val="F26B43"/>
          </p15:clr>
        </p15:guide>
        <p15:guide id="20" orient="horz" pos="1280" userDrawn="1">
          <p15:clr>
            <a:srgbClr xmlns:a="http://schemas.openxmlformats.org/drawingml/2006/main" val="F26B43"/>
          </p15:clr>
        </p15:guide>
        <p15:guide id="21" orient="horz" pos="1496" userDrawn="1">
          <p15:clr>
            <a:srgbClr xmlns:a="http://schemas.openxmlformats.org/drawingml/2006/main" val="F26B43"/>
          </p15:clr>
        </p15:guide>
        <p15:guide id="22" orient="horz" pos="1904" userDrawn="1">
          <p15:clr>
            <a:srgbClr xmlns:a="http://schemas.openxmlformats.org/drawingml/2006/main" val="F26B43"/>
          </p15:clr>
        </p15:guide>
        <p15:guide id="23" orient="horz" pos="2120" userDrawn="1">
          <p15:clr>
            <a:srgbClr xmlns:a="http://schemas.openxmlformats.org/drawingml/2006/main" val="F26B43"/>
          </p15:clr>
        </p15:guide>
        <p15:guide id="24" orient="horz" pos="2528" userDrawn="1">
          <p15:clr>
            <a:srgbClr xmlns:a="http://schemas.openxmlformats.org/drawingml/2006/main" val="F26B43"/>
          </p15:clr>
        </p15:guide>
        <p15:guide id="25" orient="horz" pos="2744" userDrawn="1">
          <p15:clr>
            <a:srgbClr xmlns:a="http://schemas.openxmlformats.org/drawingml/2006/main" val="F26B43"/>
          </p15:clr>
        </p15:guide>
        <p15:guide id="26" orient="horz" pos="3152" userDrawn="1">
          <p15:clr>
            <a:srgbClr xmlns:a="http://schemas.openxmlformats.org/drawingml/2006/main" val="F26B43"/>
          </p15:clr>
        </p15:guide>
        <p15:guide id="27" orient="horz" pos="3368" userDrawn="1">
          <p15:clr>
            <a:srgbClr xmlns:a="http://schemas.openxmlformats.org/drawingml/2006/main" val="F26B43"/>
          </p15:clr>
        </p15:guide>
        <p15:guide id="28" orient="horz" pos="3776" userDrawn="1">
          <p15:clr>
            <a:srgbClr xmlns:a="http://schemas.openxmlformats.org/drawingml/2006/main" val="F26B43"/>
          </p15:clr>
        </p15:guide>
        <p15:guide id="29" orient="horz" pos="40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Lora Roboto">
      <a:majorFont>
        <a:latin typeface="Lora"/>
        <a:ea typeface=""/>
        <a:cs typeface=""/>
      </a:majorFont>
      <a:minorFont>
        <a:latin typeface="Roboto"/>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01c112b815943c3" /><Relationship Type="http://schemas.openxmlformats.org/officeDocument/2006/relationships/notesSlide" Target="/ppt/notesSlides/notesSlide1.xml" Id="Rfbcf58ffac0548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8e8bf288e8946e0" /><Relationship Type="http://schemas.openxmlformats.org/officeDocument/2006/relationships/image" Target="/ppt/media/image.png" Id="R6cc3a7572a6241d1" /><Relationship Type="http://schemas.openxmlformats.org/officeDocument/2006/relationships/notesSlide" Target="/ppt/notesSlides/notesSlide2.xml" Id="Ra7b62a1518fc423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fa9f8a68bf649a8" /><Relationship Type="http://schemas.openxmlformats.org/officeDocument/2006/relationships/image" Target="/ppt/media/image2.png" Id="Rd8313c45d599423c" /><Relationship Type="http://schemas.openxmlformats.org/officeDocument/2006/relationships/notesSlide" Target="/ppt/notesSlides/notesSlide3.xml" Id="R41d6807f94a248b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6558e23db054c8a" /><Relationship Type="http://schemas.openxmlformats.org/officeDocument/2006/relationships/image" Target="/ppt/media/image3.png" Id="R28029cbdd3ff428f" /><Relationship Type="http://schemas.openxmlformats.org/officeDocument/2006/relationships/notesSlide" Target="/ppt/notesSlides/notesSlide4.xml" Id="R9efde0f7b1bc41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4a30050bd804674" /><Relationship Type="http://schemas.openxmlformats.org/officeDocument/2006/relationships/image" Target="/ppt/media/image4.png" Id="Rf583b192f66a488d" /><Relationship Type="http://schemas.openxmlformats.org/officeDocument/2006/relationships/notesSlide" Target="/ppt/notesSlides/notesSlide5.xml" Id="R2848107e588c4c6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c0a0e38a7824fe1" /><Relationship Type="http://schemas.openxmlformats.org/officeDocument/2006/relationships/notesSlide" Target="/ppt/notesSlides/notesSlide6.xml" Id="Ra625f89f0d57411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ca6e6b90e444db0" /><Relationship Type="http://schemas.openxmlformats.org/officeDocument/2006/relationships/image" Target="/ppt/media/image5.png" Id="R996292a8f7944e9f" /><Relationship Type="http://schemas.openxmlformats.org/officeDocument/2006/relationships/notesSlide" Target="/ppt/notesSlides/notesSlide7.xml" Id="R603855dc79194df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63e6c265d1e4695" /><Relationship Type="http://schemas.openxmlformats.org/officeDocument/2006/relationships/image" Target="/ppt/media/image6.png" Id="R665269fa37e64d91" /><Relationship Type="http://schemas.openxmlformats.org/officeDocument/2006/relationships/notesSlide" Target="/ppt/notesSlides/notesSlide8.xml" Id="R948dbedba02849b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b9b42cd8bbd495d" /><Relationship Type="http://schemas.openxmlformats.org/officeDocument/2006/relationships/notesSlide" Target="/ppt/notesSlides/notesSlide9.xml" Id="R815907cda00e4d85"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4" name="Title 3">
            <a:extLst xmlns:a="http://schemas.openxmlformats.org/drawingml/2006/main">
              <a:ext uri="{FF2B5EF4-FFF2-40B4-BE49-F238E27FC236}">
                <a16:creationId xmlns:a16="http://schemas.microsoft.com/office/drawing/2014/main" id="{C47CD47D-0812-5F5E-8AA0-B4316F994F47}"/>
              </a:ext>
            </a:extLst>
          </p:cNvPr>
          <p:cNvSpPr>
            <a:spLocks xmlns:a="http://schemas.openxmlformats.org/drawingml/2006/main" noGrp="1"/>
          </p:cNvSpPr>
          <p:nvPr>
            <p:ph type="ctrTitle" idx="0"/>
          </p:nvPr>
        </p:nvSpPr>
        <p:spPr>
          <a:xfrm xmlns:a="http://schemas.openxmlformats.org/drawingml/2006/main">
            <a:off x="564079" y="2031642"/>
            <a:ext cx="11063842" cy="2491490"/>
          </a:xfrm>
        </p:spPr>
        <p:txBody>
          <a:bodyPr xmlns:a="http://schemas.openxmlformats.org/drawingml/2006/main" wrap="square" anchor="ctr">
            <a:noAutofit/>
          </a:bodyPr>
          <a:lstStyle xmlns:a="http://schemas.openxmlformats.org/drawingml/2006/main"/>
          <a:p xmlns:a="http://schemas.openxmlformats.org/drawingml/2006/main">
            <a:pPr marL="0" indent="0" algn="ctr">
              <a:lnSpc>
                <a:spcPct val="90000"/>
              </a:lnSpc>
              <a:buNone/>
              <a:defRPr sz="7200">
                <a:solidFill>
                  <a:srgbClr val="FFFFFF"/>
                </a:solidFill>
                <a:latin typeface="Lora"/>
                <a:ea typeface="Lora"/>
                <a:cs typeface="Lora"/>
              </a:defRPr>
            </a:pPr>
            <a:r>
              <a:rPr sz="7200">
                <a:solidFill>
                  <a:srgbClr val="FFFFFF"/>
                </a:solidFill>
                <a:latin typeface="Lora"/>
                <a:ea typeface="Lora"/>
                <a:cs typeface="Lora"/>
              </a:rPr>
              <a:t>Orbital</a:t>
            </a:r>
          </a:p>
          <a:p xmlns:a="http://schemas.openxmlformats.org/drawingml/2006/main">
            <a:pPr marL="0" indent="0" algn="ctr">
              <a:lnSpc>
                <a:spcPct val="90000"/>
              </a:lnSpc>
              <a:buNone/>
              <a:defRPr sz="7200">
                <a:solidFill>
                  <a:srgbClr val="FFFFFF"/>
                </a:solidFill>
                <a:latin typeface="Lora"/>
                <a:ea typeface="Lora"/>
                <a:cs typeface="Lora"/>
              </a:defRPr>
            </a:pPr>
            <a:r>
              <a:rPr sz="7200">
                <a:solidFill>
                  <a:srgbClr val="FFFFFF"/>
                </a:solidFill>
                <a:latin typeface="Lora"/>
                <a:ea typeface="Lora"/>
                <a:cs typeface="Lora"/>
              </a:rPr>
              <a:t>Guardian</a:t>
            </a:r>
          </a:p>
        </p:txBody>
      </p:sp>
      <p:sp>
        <p:nvSpPr>
          <p:cNvPr id="13" name="Subtitle 12">
            <a:extLst xmlns:a="http://schemas.openxmlformats.org/drawingml/2006/main">
              <a:ext uri="{FF2B5EF4-FFF2-40B4-BE49-F238E27FC236}">
                <a16:creationId xmlns:a16="http://schemas.microsoft.com/office/drawing/2014/main" id="{8063C0C5-ECDE-60AC-E3F5-DA7ED369D661}"/>
              </a:ext>
            </a:extLst>
          </p:cNvPr>
          <p:cNvSpPr>
            <a:spLocks xmlns:a="http://schemas.openxmlformats.org/drawingml/2006/main" noGrp="1"/>
          </p:cNvSpPr>
          <p:nvPr>
            <p:ph type="subTitle" idx="1"/>
          </p:nvPr>
        </p:nvSpPr>
        <p:spPr>
          <a:xfrm xmlns:a="http://schemas.openxmlformats.org/drawingml/2006/main">
            <a:off x="1666875" y="5038725"/>
            <a:ext cx="8858250" cy="1104900"/>
          </a:xfrm>
        </p:spPr>
        <p:txBody>
          <a:bodyPr xmlns:a="http://schemas.openxmlformats.org/drawingml/2006/main" wrap="square" anchor="t">
            <a:noAutofit/>
          </a:bodyPr>
          <a:lstStyle xmlns:a="http://schemas.openxmlformats.org/drawingml/2006/main"/>
          <a:p xmlns:a="http://schemas.openxmlformats.org/drawingml/2006/main">
            <a:pPr marL="0" indent="0" algn="ctr">
              <a:lnSpc>
                <a:spcPct val="90000"/>
              </a:lnSpc>
              <a:buNone/>
              <a:defRPr sz="1800">
                <a:solidFill>
                  <a:srgbClr val="B8B8B8"/>
                </a:solidFill>
                <a:latin typeface="Roboto"/>
                <a:ea typeface="Roboto"/>
                <a:cs typeface="Roboto"/>
              </a:defRPr>
            </a:pPr>
            <a:r>
              <a:rPr sz="1800">
                <a:solidFill>
                  <a:srgbClr val="B8B8B8"/>
                </a:solidFill>
                <a:latin typeface="Roboto"/>
                <a:ea typeface="Roboto"/>
                <a:cs typeface="Roboto"/>
              </a:rPr>
              <a:t>Matt Topham - September 8, 2026</a:t>
            </a:r>
          </a:p>
          <a:p xmlns:a="http://schemas.openxmlformats.org/drawingml/2006/main">
            <a:pPr marL="0" indent="0" algn="ctr">
              <a:lnSpc>
                <a:spcPct val="90000"/>
              </a:lnSpc>
              <a:buNone/>
              <a:defRPr sz="1800">
                <a:solidFill>
                  <a:srgbClr val="B8B8B8"/>
                </a:solidFill>
                <a:latin typeface="Roboto"/>
                <a:ea typeface="Roboto"/>
                <a:cs typeface="Roboto"/>
              </a:defRPr>
            </a:pPr>
            <a:r>
              <a:rPr sz="1800">
                <a:solidFill>
                  <a:srgbClr val="B8B8B8"/>
                </a:solidFill>
                <a:latin typeface="Roboto"/>
                <a:ea typeface="Roboto"/>
                <a:cs typeface="Roboto"/>
              </a:rPr>
              <a:t>Reconstructed from the Demo Day walkthrough</a:t>
            </a:r>
          </a:p>
          <a:p xmlns:a="http://schemas.openxmlformats.org/drawingml/2006/main">
            <a:pPr marL="0" indent="0" algn="ctr">
              <a:lnSpc>
                <a:spcPct val="90000"/>
              </a:lnSpc>
              <a:buNone/>
              <a:defRPr sz="1800">
                <a:solidFill>
                  <a:srgbClr val="B8B8B8"/>
                </a:solidFill>
                <a:latin typeface="Roboto"/>
                <a:ea typeface="Roboto"/>
                <a:cs typeface="Roboto"/>
              </a:defRPr>
            </a:pPr>
            <a:r>
              <a:rPr sz="1800">
                <a:solidFill>
                  <a:srgbClr val="B8B8B8"/>
                </a:solidFill>
                <a:latin typeface="Roboto"/>
                <a:ea typeface="Roboto"/>
                <a:cs typeface="Roboto"/>
              </a:rPr>
              <a:t>Presented live through Chrome Remote Desktop.</a:t>
            </a:r>
          </a:p>
        </p:txBody>
      </p:sp>
      <p:sp>
        <p:nvSpPr>
          <p:cNvPr id="6" name="Subtitle 4">
            <a:extLst xmlns:a="http://schemas.openxmlformats.org/drawingml/2006/main">
              <a:ext uri="{FF2B5EF4-FFF2-40B4-BE49-F238E27FC236}">
                <a16:creationId xmlns:a16="http://schemas.microsoft.com/office/drawing/2014/main" id="{543BAB87-2ABE-9D84-8400-3B5ABA08B3C2}"/>
              </a:ext>
            </a:extLst>
          </p:cNvPr>
          <p:cNvSpPr>
            <a:spLocks xmlns:a="http://schemas.openxmlformats.org/drawingml/2006/main" noGrp="1"/>
          </p:cNvSpPr>
          <p:nvPr/>
        </p:nvSpPr>
        <p:spPr>
          <a:xfrm xmlns:a="http://schemas.openxmlformats.org/drawingml/2006/main">
            <a:off x="3244850" y="1352742"/>
            <a:ext cx="5702300" cy="361798"/>
          </a:xfrm>
          <a:prstGeom xmlns:a="http://schemas.openxmlformats.org/drawingml/2006/main" prst="rect">
            <a:avLst/>
          </a:prstGeom>
        </p:spPr>
        <p:txBody>
          <a:bodyPr xmlns:a="http://schemas.openxmlformats.org/drawingml/2006/main" vert="horz" wrap="square" lIns="0" tIns="0" rIns="0" bIns="0" anchor="t">
            <a:noAutofit/>
          </a:bodyPr>
          <a:lstStyle xmlns:a="http://schemas.openxmlformats.org/drawingml/2006/main">
            <a:lvl1pPr marL="0" indent="0" algn="l" defTabSz="914400">
              <a:lnSpc>
                <a:spcPct val="90000"/>
              </a:lnSpc>
              <a:spcBef>
                <a:spcPts val="1000"/>
              </a:spcBef>
              <a:buFont typeface="Arial"/>
              <a:buNone/>
              <a:defRPr sz="2400" kern="1200">
                <a:solidFill>
                  <a:schemeClr val="tx1"/>
                </a:solidFill>
                <a:latin typeface="+mn-lt"/>
                <a:ea typeface="+mn-lt"/>
                <a:cs typeface="+mn-lt"/>
              </a:defRPr>
            </a:lvl1pPr>
            <a:lvl2pPr marL="457200" indent="0" algn="ctr" defTabSz="914400">
              <a:lnSpc>
                <a:spcPct val="90000"/>
              </a:lnSpc>
              <a:spcBef>
                <a:spcPts val="500"/>
              </a:spcBef>
              <a:buFont typeface="Arial"/>
              <a:buNone/>
              <a:defRPr sz="2000" kern="1200">
                <a:solidFill>
                  <a:schemeClr val="tx1"/>
                </a:solidFill>
                <a:latin typeface="+mn-lt"/>
                <a:ea typeface="+mn-lt"/>
                <a:cs typeface="+mn-lt"/>
              </a:defRPr>
            </a:lvl2pPr>
            <a:lvl3pPr marL="914400" indent="0" algn="ctr" defTabSz="914400">
              <a:lnSpc>
                <a:spcPct val="90000"/>
              </a:lnSpc>
              <a:spcBef>
                <a:spcPts val="500"/>
              </a:spcBef>
              <a:buFont typeface="Arial"/>
              <a:buNone/>
              <a:defRPr sz="1800" kern="1200">
                <a:solidFill>
                  <a:schemeClr val="tx1"/>
                </a:solidFill>
                <a:latin typeface="+mn-lt"/>
                <a:ea typeface="+mn-lt"/>
                <a:cs typeface="+mn-lt"/>
              </a:defRPr>
            </a:lvl3pPr>
            <a:lvl4pPr marL="1371600" indent="0" algn="ctr" defTabSz="914400">
              <a:lnSpc>
                <a:spcPct val="90000"/>
              </a:lnSpc>
              <a:spcBef>
                <a:spcPts val="500"/>
              </a:spcBef>
              <a:buFont typeface="Arial"/>
              <a:buNone/>
              <a:defRPr sz="1600" kern="1200">
                <a:solidFill>
                  <a:schemeClr val="tx1"/>
                </a:solidFill>
                <a:latin typeface="+mn-lt"/>
                <a:ea typeface="+mn-lt"/>
                <a:cs typeface="+mn-lt"/>
              </a:defRPr>
            </a:lvl4pPr>
            <a:lvl5pPr marL="1828800" indent="0" algn="ctr" defTabSz="914400">
              <a:lnSpc>
                <a:spcPct val="90000"/>
              </a:lnSpc>
              <a:spcBef>
                <a:spcPts val="500"/>
              </a:spcBef>
              <a:buFont typeface="Arial"/>
              <a:buNone/>
              <a:defRPr sz="1600" kern="1200">
                <a:solidFill>
                  <a:schemeClr val="tx1"/>
                </a:solidFill>
                <a:latin typeface="+mn-lt"/>
                <a:ea typeface="+mn-lt"/>
                <a:cs typeface="+mn-lt"/>
              </a:defRPr>
            </a:lvl5pPr>
            <a:lvl6pPr marL="2286000" indent="0" algn="ctr" defTabSz="914400">
              <a:lnSpc>
                <a:spcPct val="90000"/>
              </a:lnSpc>
              <a:spcBef>
                <a:spcPts val="500"/>
              </a:spcBef>
              <a:buFont typeface="Arial"/>
              <a:buNone/>
              <a:defRPr sz="1600" kern="1200">
                <a:solidFill>
                  <a:schemeClr val="tx1"/>
                </a:solidFill>
                <a:latin typeface="+mn-lt"/>
                <a:ea typeface="+mn-lt"/>
                <a:cs typeface="+mn-lt"/>
              </a:defRPr>
            </a:lvl6pPr>
            <a:lvl7pPr marL="2743200" indent="0" algn="ctr" defTabSz="914400">
              <a:lnSpc>
                <a:spcPct val="90000"/>
              </a:lnSpc>
              <a:spcBef>
                <a:spcPts val="500"/>
              </a:spcBef>
              <a:buFont typeface="Arial"/>
              <a:buNone/>
              <a:defRPr sz="1600" kern="1200">
                <a:solidFill>
                  <a:schemeClr val="tx1"/>
                </a:solidFill>
                <a:latin typeface="+mn-lt"/>
                <a:ea typeface="+mn-lt"/>
                <a:cs typeface="+mn-lt"/>
              </a:defRPr>
            </a:lvl7pPr>
            <a:lvl8pPr marL="3200400" indent="0" algn="ctr" defTabSz="914400">
              <a:lnSpc>
                <a:spcPct val="90000"/>
              </a:lnSpc>
              <a:spcBef>
                <a:spcPts val="500"/>
              </a:spcBef>
              <a:buFont typeface="Arial"/>
              <a:buNone/>
              <a:defRPr sz="1600" kern="1200">
                <a:solidFill>
                  <a:schemeClr val="tx1"/>
                </a:solidFill>
                <a:latin typeface="+mn-lt"/>
                <a:ea typeface="+mn-lt"/>
                <a:cs typeface="+mn-lt"/>
              </a:defRPr>
            </a:lvl8pPr>
            <a:lvl9pPr marL="3657600" indent="0" algn="ctr" defTabSz="914400">
              <a:lnSpc>
                <a:spcPct val="90000"/>
              </a:lnSpc>
              <a:spcBef>
                <a:spcPts val="500"/>
              </a:spcBef>
              <a:buFont typeface="Arial"/>
              <a:buNone/>
              <a:defRPr sz="1600" kern="1200">
                <a:solidFill>
                  <a:schemeClr val="tx1"/>
                </a:solidFill>
                <a:latin typeface="+mn-lt"/>
                <a:ea typeface="+mn-lt"/>
                <a:cs typeface="+mn-lt"/>
              </a:defRPr>
            </a:lvl9pPr>
          </a:lstStyle>
          <a:p xmlns:a="http://schemas.openxmlformats.org/drawingml/2006/main">
            <a:pPr marL="0" indent="0" algn="ctr">
              <a:lnSpc>
                <a:spcPct val="90000"/>
              </a:lnSpc>
              <a:buNone/>
              <a:defRPr sz="2000">
                <a:solidFill>
                  <a:srgbClr val="FF4709"/>
                </a:solidFill>
                <a:latin typeface="Roboto"/>
                <a:ea typeface="Roboto"/>
                <a:cs typeface="Roboto"/>
              </a:defRPr>
            </a:pPr>
            <a:r>
              <a:rPr sz="2000">
                <a:solidFill>
                  <a:srgbClr val="FF4709"/>
                </a:solidFill>
                <a:latin typeface="Roboto"/>
                <a:ea typeface="Roboto"/>
                <a:cs typeface="Roboto"/>
              </a:rPr>
              <a:t>Demo Day walkthrough</a:t>
            </a:r>
          </a:p>
        </p:txBody>
      </p:sp>
      <p:sp>
        <p:nvSpPr>
          <p:cNvPr id="14" name="Orbital Guardian footer">
            <a:extLst xmlns:a="http://schemas.openxmlformats.org/drawingml/2006/main">
              <a:ext uri="{FF2B5EF4-FFF2-40B4-BE49-F238E27FC236}">
                <a16:creationId xmlns:a16="http://schemas.microsoft.com/office/drawing/2014/main" id="{8E6D6920-906F-4BB4-92AF-694FE0B608F8}"/>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sp>
        <p:nvSpPr>
          <p:cNvPr id="15" name="Slide number">
            <a:extLst xmlns:a="http://schemas.openxmlformats.org/drawingml/2006/main">
              <a:ext uri="{FF2B5EF4-FFF2-40B4-BE49-F238E27FC236}">
                <a16:creationId xmlns:a16="http://schemas.microsoft.com/office/drawing/2014/main" id="{69902732-6D91-422F-A8B8-35FA784F2514}"/>
              </a:ext>
            </a:extLst>
          </p:cNvPr>
          <p:cNvSpPr>
            <a:spLocks xmlns:a="http://schemas.openxmlformats.org/drawingml/2006/main" noGrp="1"/>
          </p:cNvSpPr>
          <p:nvPr/>
        </p:nvSpPr>
        <p:spPr>
          <a:xfrm xmlns:a="http://schemas.openxmlformats.org/drawingml/2006/main">
            <a:off x="11279315" y="6279261"/>
            <a:ext cx="518922"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1</a:t>
            </a:r>
          </a:p>
        </p:txBody>
      </p:sp>
    </p:spTree>
    <p:extLst>
      <p:ext uri="{BB962C8B-B14F-4D97-AF65-F5344CB8AC3E}">
        <p14:creationId xmlns:p14="http://schemas.microsoft.com/office/powerpoint/2010/main" val="3258783314"/>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D4C92004-F6FC-8FE6-BAD5-82F7D96E79D7}"/>
              </a:ext>
            </a:extLst>
          </p:cNvPr>
          <p:cNvSpPr>
            <a:spLocks xmlns:a="http://schemas.openxmlformats.org/drawingml/2006/main" noGrp="1"/>
          </p:cNvSpPr>
          <p:nvPr>
            <p:ph type="sldNum" idx="4"/>
          </p:nvPr>
        </p:nvSpPr>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2</a:t>
            </a:r>
          </a:p>
        </p:txBody>
      </p:sp>
      <p:sp>
        <p:nvSpPr>
          <p:cNvPr id="533" name="Google Shape;533;p58">
            <a:extLst xmlns:a="http://schemas.openxmlformats.org/drawingml/2006/main">
              <a:ext uri="{FF2B5EF4-FFF2-40B4-BE49-F238E27FC236}">
                <a16:creationId xmlns:a16="http://schemas.microsoft.com/office/drawing/2014/main" id="{3A80AAE9-99DA-415B-48E5-DF2948540391}"/>
              </a:ext>
            </a:extLst>
          </p:cNvPr>
          <p:cNvSpPr>
            <a:spLocks xmlns:a="http://schemas.openxmlformats.org/drawingml/2006/main" noGrp="1"/>
          </p:cNvSpPr>
          <p:nvPr>
            <p:ph type="title" idx="0"/>
          </p:nvPr>
        </p:nvSpPr>
        <p:spPr>
          <a:xfrm xmlns:a="http://schemas.openxmlformats.org/drawingml/2006/main">
            <a:off x="393700" y="342900"/>
            <a:ext cx="11404601" cy="53340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The original station project</a:t>
            </a:r>
          </a:p>
        </p:txBody>
      </p:sp>
      <p:sp>
        <p:nvSpPr>
          <p:cNvPr id="537" name="Orbital Guardian footer">
            <a:extLst xmlns:a="http://schemas.openxmlformats.org/drawingml/2006/main">
              <a:ext uri="{FF2B5EF4-FFF2-40B4-BE49-F238E27FC236}">
                <a16:creationId xmlns:a16="http://schemas.microsoft.com/office/drawing/2014/main" id="{CE7498FC-571F-4F05-91E1-054A46C9485E}"/>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pic>
        <p:nvPicPr>
          <p:cNvPr id="543" name=""/>
          <p:cNvPicPr>
            <a:picLocks xmlns:a="http://schemas.openxmlformats.org/drawingml/2006/main" noChangeAspect="1"/>
          </p:cNvPicPr>
          <p:nvPr/>
        </p:nvPicPr>
        <p:blipFill>
          <a:blip xmlns:r="http://schemas.openxmlformats.org/officeDocument/2006/relationships" xmlns:a="http://schemas.openxmlformats.org/drawingml/2006/main" r:embed="R6cc3a7572a6241d1"/>
          <a:stretch xmlns:a="http://schemas.openxmlformats.org/drawingml/2006/main"/>
        </p:blipFill>
        <p:spPr>
          <a:xfrm xmlns:a="http://schemas.openxmlformats.org/drawingml/2006/main">
            <a:off x="1461285" y="1009650"/>
            <a:ext cx="9269430" cy="4857750"/>
          </a:xfrm>
          <a:prstGeom xmlns:a="http://schemas.openxmlformats.org/drawingml/2006/main" prst="rect">
            <a:avLst/>
          </a:prstGeom>
        </p:spPr>
      </p:pic>
      <p:sp>
        <p:nvSpPr>
          <p:cNvPr id="539" name="Screenshot caption">
            <a:extLst xmlns:a="http://schemas.openxmlformats.org/drawingml/2006/main">
              <a:ext uri="{FF2B5EF4-FFF2-40B4-BE49-F238E27FC236}">
                <a16:creationId xmlns:a16="http://schemas.microsoft.com/office/drawing/2014/main" id="{913E3774-73BB-4BD3-8F4F-93CCA15C8FC5}"/>
              </a:ext>
            </a:extLst>
          </p:cNvPr>
          <p:cNvSpPr>
            <a:spLocks xmlns:a="http://schemas.openxmlformats.org/drawingml/2006/main" noGrp="1"/>
          </p:cNvSpPr>
          <p:nvPr/>
        </p:nvSpPr>
        <p:spPr>
          <a:xfrm xmlns:a="http://schemas.openxmlformats.org/drawingml/2006/main">
            <a:off x="393700" y="5962650"/>
            <a:ext cx="11404601"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00000"/>
              </a:lnSpc>
              <a:buNone/>
              <a:defRPr sz="1600">
                <a:solidFill>
                  <a:srgbClr val="B8B8B8"/>
                </a:solidFill>
                <a:latin typeface="Roboto"/>
                <a:ea typeface="Roboto"/>
                <a:cs typeface="Roboto"/>
              </a:defRPr>
            </a:pPr>
            <a:r>
              <a:rPr sz="1600">
                <a:solidFill>
                  <a:srgbClr val="B8B8B8"/>
                </a:solidFill>
                <a:latin typeface="Roboto"/>
                <a:ea typeface="Roboto"/>
                <a:cs typeface="Roboto"/>
              </a:rPr>
              <a:t>Matt began with the rotating station from his earlier Unity work, started around 2020-2021.</a:t>
            </a:r>
          </a:p>
        </p:txBody>
      </p:sp>
    </p:spTree>
    <p:extLst>
      <p:ext uri="{BB962C8B-B14F-4D97-AF65-F5344CB8AC3E}">
        <p14:creationId xmlns:p14="http://schemas.microsoft.com/office/powerpoint/2010/main" val="3245670770"/>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D4C92004-F6FC-8FE6-BAD5-82F7D96E79D7}"/>
              </a:ext>
            </a:extLst>
          </p:cNvPr>
          <p:cNvSpPr>
            <a:spLocks xmlns:a="http://schemas.openxmlformats.org/drawingml/2006/main" noGrp="1"/>
          </p:cNvSpPr>
          <p:nvPr>
            <p:ph type="sldNum" idx="4"/>
          </p:nvPr>
        </p:nvSpPr>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3</a:t>
            </a:r>
          </a:p>
        </p:txBody>
      </p:sp>
      <p:sp>
        <p:nvSpPr>
          <p:cNvPr id="537" name="Orbital Guardian footer">
            <a:extLst xmlns:a="http://schemas.openxmlformats.org/drawingml/2006/main">
              <a:ext uri="{FF2B5EF4-FFF2-40B4-BE49-F238E27FC236}">
                <a16:creationId xmlns:a16="http://schemas.microsoft.com/office/drawing/2014/main" id="{4FB6A6BC-8EF7-44A0-BC5B-97A473A80205}"/>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pic>
        <p:nvPicPr>
          <p:cNvPr id="546" name=""/>
          <p:cNvPicPr>
            <a:picLocks xmlns:a="http://schemas.openxmlformats.org/drawingml/2006/main" noChangeAspect="1"/>
          </p:cNvPicPr>
          <p:nvPr/>
        </p:nvPicPr>
        <p:blipFill>
          <a:blip xmlns:r="http://schemas.openxmlformats.org/officeDocument/2006/relationships" xmlns:a="http://schemas.openxmlformats.org/drawingml/2006/main" r:embed="Rd8313c45d599423c"/>
          <a:stretch xmlns:a="http://schemas.openxmlformats.org/drawingml/2006/main"/>
        </p:blipFill>
        <p:spPr>
          <a:xfrm xmlns:a="http://schemas.openxmlformats.org/drawingml/2006/main">
            <a:off x="393719" y="1323975"/>
            <a:ext cx="6810337" cy="3696938"/>
          </a:xfrm>
          <a:prstGeom xmlns:a="http://schemas.openxmlformats.org/drawingml/2006/main" prst="rect">
            <a:avLst/>
          </a:prstGeom>
        </p:spPr>
      </p:pic>
      <p:sp>
        <p:nvSpPr>
          <p:cNvPr id="539" name="Code headline">
            <a:extLst xmlns:a="http://schemas.openxmlformats.org/drawingml/2006/main">
              <a:ext uri="{FF2B5EF4-FFF2-40B4-BE49-F238E27FC236}">
                <a16:creationId xmlns:a16="http://schemas.microsoft.com/office/drawing/2014/main" id="{61ABC4A5-A91A-443E-A714-A9DE49C18313}"/>
              </a:ext>
            </a:extLst>
          </p:cNvPr>
          <p:cNvSpPr>
            <a:spLocks xmlns:a="http://schemas.openxmlformats.org/drawingml/2006/main" noGrp="1"/>
          </p:cNvSpPr>
          <p:nvPr/>
        </p:nvSpPr>
        <p:spPr>
          <a:xfrm xmlns:a="http://schemas.openxmlformats.org/drawingml/2006/main">
            <a:off x="7477125" y="1152525"/>
            <a:ext cx="43243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14000"/>
              </a:lnSpc>
              <a:buNone/>
              <a:defRPr sz="2400">
                <a:solidFill>
                  <a:srgbClr val="FF4709"/>
                </a:solidFill>
                <a:latin typeface="Roboto"/>
                <a:ea typeface="Roboto"/>
                <a:cs typeface="Roboto"/>
              </a:defRPr>
            </a:pPr>
            <a:r>
              <a:rPr sz="2400">
                <a:solidFill>
                  <a:srgbClr val="FF4709"/>
                </a:solidFill>
                <a:latin typeface="Roboto"/>
                <a:ea typeface="Roboto"/>
                <a:cs typeface="Roboto"/>
              </a:rPr>
              <a:t>10 degrees per second</a:t>
            </a:r>
          </a:p>
        </p:txBody>
      </p:sp>
      <p:sp>
        <p:nvSpPr>
          <p:cNvPr id="540" name="Editable code excerpt">
            <a:extLst xmlns:a="http://schemas.openxmlformats.org/drawingml/2006/main">
              <a:ext uri="{FF2B5EF4-FFF2-40B4-BE49-F238E27FC236}">
                <a16:creationId xmlns:a16="http://schemas.microsoft.com/office/drawing/2014/main" id="{9AB5E59C-0001-4E67-9EE2-27FA305F5A92}"/>
              </a:ext>
            </a:extLst>
          </p:cNvPr>
          <p:cNvSpPr>
            <a:spLocks xmlns:a="http://schemas.openxmlformats.org/drawingml/2006/main" noGrp="1"/>
          </p:cNvSpPr>
          <p:nvPr/>
        </p:nvSpPr>
        <p:spPr>
          <a:xfrm xmlns:a="http://schemas.openxmlformats.org/drawingml/2006/main">
            <a:off x="7477125" y="1905000"/>
            <a:ext cx="432435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void Update()</a:t>
            </a:r>
          </a:p>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a:t>
            </a:r>
          </a:p>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    transform.Rotate(</a:t>
            </a:r>
          </a:p>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        new Vector3(0f, 0f, 10f)</a:t>
            </a:r>
          </a:p>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        * Time.deltaTime);</a:t>
            </a:r>
          </a:p>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a:t>
            </a:r>
          </a:p>
        </p:txBody>
      </p:sp>
      <p:sp>
        <p:nvSpPr>
          <p:cNvPr id="541" name="Code explanation">
            <a:extLst xmlns:a="http://schemas.openxmlformats.org/drawingml/2006/main">
              <a:ext uri="{FF2B5EF4-FFF2-40B4-BE49-F238E27FC236}">
                <a16:creationId xmlns:a16="http://schemas.microsoft.com/office/drawing/2014/main" id="{4D5240A7-3894-4718-BCB4-A2EBDAD1F0A4}"/>
              </a:ext>
            </a:extLst>
          </p:cNvPr>
          <p:cNvSpPr>
            <a:spLocks xmlns:a="http://schemas.openxmlformats.org/drawingml/2006/main" noGrp="1"/>
          </p:cNvSpPr>
          <p:nvPr/>
        </p:nvSpPr>
        <p:spPr>
          <a:xfrm xmlns:a="http://schemas.openxmlformats.org/drawingml/2006/main">
            <a:off x="7477125" y="4476750"/>
            <a:ext cx="43243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14000"/>
              </a:lnSpc>
              <a:buNone/>
              <a:defRPr sz="1800">
                <a:solidFill>
                  <a:srgbClr val="FFFFFF"/>
                </a:solidFill>
                <a:latin typeface="Roboto"/>
                <a:ea typeface="Roboto"/>
                <a:cs typeface="Roboto"/>
              </a:defRPr>
            </a:pPr>
            <a:r>
              <a:rPr sz="1800">
                <a:solidFill>
                  <a:srgbClr val="FFFFFF"/>
                </a:solidFill>
                <a:latin typeface="Roboto"/>
                <a:ea typeface="Roboto"/>
                <a:cs typeface="Roboto"/>
              </a:rPr>
              <a:t>The script rotates the local Z axis.</a:t>
            </a:r>
          </a:p>
          <a:p xmlns:a="http://schemas.openxmlformats.org/drawingml/2006/main">
            <a:pPr marL="0" indent="0">
              <a:buNone/>
            </a:pPr>
            <a:r>
              <a:rPr sz="1800">
                <a:solidFill>
                  <a:srgbClr val="FFFFFF"/>
                </a:solidFill>
                <a:latin typeface="Roboto"/>
                <a:ea typeface="Roboto"/>
                <a:cs typeface="Roboto"/>
              </a:rPr>
              <a:t/>
            </a:r>
          </a:p>
          <a:p xmlns:a="http://schemas.openxmlformats.org/drawingml/2006/main">
            <a:pPr marL="0" indent="0" algn="l">
              <a:lnSpc>
                <a:spcPct val="114000"/>
              </a:lnSpc>
              <a:buNone/>
              <a:defRPr sz="1800">
                <a:solidFill>
                  <a:srgbClr val="FFFFFF"/>
                </a:solidFill>
                <a:latin typeface="Roboto"/>
                <a:ea typeface="Roboto"/>
                <a:cs typeface="Roboto"/>
              </a:defRPr>
            </a:pPr>
            <a:r>
              <a:rPr sz="1800">
                <a:solidFill>
                  <a:srgbClr val="FFFFFF"/>
                </a:solidFill>
                <a:latin typeface="Roboto"/>
                <a:ea typeface="Roboto"/>
                <a:cs typeface="Roboto"/>
              </a:rPr>
              <a:t>Time.deltaTime scales the step by the elapsed frame time.</a:t>
            </a:r>
          </a:p>
        </p:txBody>
      </p:sp>
      <p:sp>
        <p:nvSpPr>
          <p:cNvPr id="542" name="Source screenshot label">
            <a:extLst xmlns:a="http://schemas.openxmlformats.org/drawingml/2006/main">
              <a:ext uri="{FF2B5EF4-FFF2-40B4-BE49-F238E27FC236}">
                <a16:creationId xmlns:a16="http://schemas.microsoft.com/office/drawing/2014/main" id="{ABE98B62-0288-434A-9405-C263C1F2A92F}"/>
              </a:ext>
            </a:extLst>
          </p:cNvPr>
          <p:cNvSpPr>
            <a:spLocks xmlns:a="http://schemas.openxmlformats.org/drawingml/2006/main" noGrp="1"/>
          </p:cNvSpPr>
          <p:nvPr/>
        </p:nvSpPr>
        <p:spPr>
          <a:xfrm xmlns:a="http://schemas.openxmlformats.org/drawingml/2006/main">
            <a:off x="393700" y="5229225"/>
            <a:ext cx="6810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14000"/>
              </a:lnSpc>
              <a:buNone/>
              <a:defRPr sz="1600">
                <a:solidFill>
                  <a:srgbClr val="B8B8B8"/>
                </a:solidFill>
                <a:latin typeface="Roboto"/>
                <a:ea typeface="Roboto"/>
                <a:cs typeface="Roboto"/>
              </a:defRPr>
            </a:pPr>
            <a:r>
              <a:rPr sz="1600">
                <a:solidFill>
                  <a:srgbClr val="B8B8B8"/>
                </a:solidFill>
                <a:latin typeface="Roboto"/>
                <a:ea typeface="Roboto"/>
                <a:cs typeface="Roboto"/>
              </a:rPr>
              <a:t>Rotate.cs in the original station project.</a:t>
            </a:r>
          </a:p>
        </p:txBody>
      </p:sp>
      <p:sp>
        <p:nvSpPr>
          <p:cNvPr id="543" name="Station rotation title">
            <a:extLst xmlns:a="http://schemas.openxmlformats.org/drawingml/2006/main">
              <a:ext uri="{FF2B5EF4-FFF2-40B4-BE49-F238E27FC236}">
                <a16:creationId xmlns:a16="http://schemas.microsoft.com/office/drawing/2014/main" id="{AB254A53-DDE4-4353-A0BF-E7A4AF69436C}"/>
              </a:ext>
            </a:extLst>
          </p:cNvPr>
          <p:cNvSpPr>
            <a:spLocks xmlns:a="http://schemas.openxmlformats.org/drawingml/2006/main" noGrp="1"/>
          </p:cNvSpPr>
          <p:nvPr/>
        </p:nvSpPr>
        <p:spPr>
          <a:xfrm xmlns:a="http://schemas.openxmlformats.org/drawingml/2006/main">
            <a:off x="393700" y="342900"/>
            <a:ext cx="11404601"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The station rotation script</a:t>
            </a:r>
          </a:p>
        </p:txBody>
      </p:sp>
    </p:spTree>
    <p:extLst>
      <p:ext uri="{BB962C8B-B14F-4D97-AF65-F5344CB8AC3E}">
        <p14:creationId xmlns:p14="http://schemas.microsoft.com/office/powerpoint/2010/main" val="3245670770"/>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D4C92004-F6FC-8FE6-BAD5-82F7D96E79D7}"/>
              </a:ext>
            </a:extLst>
          </p:cNvPr>
          <p:cNvSpPr>
            <a:spLocks xmlns:a="http://schemas.openxmlformats.org/drawingml/2006/main" noGrp="1"/>
          </p:cNvSpPr>
          <p:nvPr>
            <p:ph type="sldNum" idx="4"/>
          </p:nvPr>
        </p:nvSpPr>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4</a:t>
            </a:r>
          </a:p>
        </p:txBody>
      </p:sp>
      <p:sp>
        <p:nvSpPr>
          <p:cNvPr id="533" name="Google Shape;533;p58">
            <a:extLst xmlns:a="http://schemas.openxmlformats.org/drawingml/2006/main">
              <a:ext uri="{FF2B5EF4-FFF2-40B4-BE49-F238E27FC236}">
                <a16:creationId xmlns:a16="http://schemas.microsoft.com/office/drawing/2014/main" id="{3A80AAE9-99DA-415B-48E5-DF2948540391}"/>
              </a:ext>
            </a:extLst>
          </p:cNvPr>
          <p:cNvSpPr>
            <a:spLocks xmlns:a="http://schemas.openxmlformats.org/drawingml/2006/main" noGrp="1"/>
          </p:cNvSpPr>
          <p:nvPr>
            <p:ph type="title" idx="0"/>
          </p:nvPr>
        </p:nvSpPr>
        <p:spPr>
          <a:xfrm xmlns:a="http://schemas.openxmlformats.org/drawingml/2006/main">
            <a:off x="393700" y="342900"/>
            <a:ext cx="11404601" cy="53340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The Solar System prototype</a:t>
            </a:r>
          </a:p>
        </p:txBody>
      </p:sp>
      <p:sp>
        <p:nvSpPr>
          <p:cNvPr id="537" name="Orbital Guardian footer">
            <a:extLst xmlns:a="http://schemas.openxmlformats.org/drawingml/2006/main">
              <a:ext uri="{FF2B5EF4-FFF2-40B4-BE49-F238E27FC236}">
                <a16:creationId xmlns:a16="http://schemas.microsoft.com/office/drawing/2014/main" id="{77CF0DC1-885E-45CE-9B92-925BBB668F7B}"/>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pic>
        <p:nvPicPr>
          <p:cNvPr id="543" name=""/>
          <p:cNvPicPr>
            <a:picLocks xmlns:a="http://schemas.openxmlformats.org/drawingml/2006/main" noChangeAspect="1"/>
          </p:cNvPicPr>
          <p:nvPr/>
        </p:nvPicPr>
        <p:blipFill>
          <a:blip xmlns:r="http://schemas.openxmlformats.org/officeDocument/2006/relationships" xmlns:a="http://schemas.openxmlformats.org/drawingml/2006/main" r:embed="R28029cbdd3ff428f"/>
          <a:stretch xmlns:a="http://schemas.openxmlformats.org/drawingml/2006/main"/>
        </p:blipFill>
        <p:spPr>
          <a:xfrm xmlns:a="http://schemas.openxmlformats.org/drawingml/2006/main">
            <a:off x="1518781" y="1009650"/>
            <a:ext cx="9154437" cy="4857750"/>
          </a:xfrm>
          <a:prstGeom xmlns:a="http://schemas.openxmlformats.org/drawingml/2006/main" prst="rect">
            <a:avLst/>
          </a:prstGeom>
        </p:spPr>
      </p:pic>
      <p:sp>
        <p:nvSpPr>
          <p:cNvPr id="539" name="Screenshot caption">
            <a:extLst xmlns:a="http://schemas.openxmlformats.org/drawingml/2006/main">
              <a:ext uri="{FF2B5EF4-FFF2-40B4-BE49-F238E27FC236}">
                <a16:creationId xmlns:a16="http://schemas.microsoft.com/office/drawing/2014/main" id="{F38FDAAE-C73C-4384-B000-FB1AA90A4D36}"/>
              </a:ext>
            </a:extLst>
          </p:cNvPr>
          <p:cNvSpPr>
            <a:spLocks xmlns:a="http://schemas.openxmlformats.org/drawingml/2006/main" noGrp="1"/>
          </p:cNvSpPr>
          <p:nvPr/>
        </p:nvSpPr>
        <p:spPr>
          <a:xfrm xmlns:a="http://schemas.openxmlformats.org/drawingml/2006/main">
            <a:off x="393700" y="5962650"/>
            <a:ext cx="11404601"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00000"/>
              </a:lnSpc>
              <a:buNone/>
              <a:defRPr sz="1600">
                <a:solidFill>
                  <a:srgbClr val="B8B8B8"/>
                </a:solidFill>
                <a:latin typeface="Roboto"/>
                <a:ea typeface="Roboto"/>
                <a:cs typeface="Roboto"/>
              </a:defRPr>
            </a:pPr>
            <a:r>
              <a:rPr sz="1600">
                <a:solidFill>
                  <a:srgbClr val="B8B8B8"/>
                </a:solidFill>
                <a:latin typeface="Roboto"/>
                <a:ea typeface="Roboto"/>
                <a:cs typeface="Roboto"/>
              </a:rPr>
              <a:t>The next project added planets, a VR rig, handjets, spacecraft, and grabbable objects.</a:t>
            </a:r>
          </a:p>
        </p:txBody>
      </p:sp>
    </p:spTree>
    <p:extLst>
      <p:ext uri="{BB962C8B-B14F-4D97-AF65-F5344CB8AC3E}">
        <p14:creationId xmlns:p14="http://schemas.microsoft.com/office/powerpoint/2010/main" val="324567077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D4C92004-F6FC-8FE6-BAD5-82F7D96E79D7}"/>
              </a:ext>
            </a:extLst>
          </p:cNvPr>
          <p:cNvSpPr>
            <a:spLocks xmlns:a="http://schemas.openxmlformats.org/drawingml/2006/main" noGrp="1"/>
          </p:cNvSpPr>
          <p:nvPr>
            <p:ph type="sldNum" idx="4"/>
          </p:nvPr>
        </p:nvSpPr>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5</a:t>
            </a:r>
          </a:p>
        </p:txBody>
      </p:sp>
      <p:sp>
        <p:nvSpPr>
          <p:cNvPr id="533" name="Google Shape;533;p58">
            <a:extLst xmlns:a="http://schemas.openxmlformats.org/drawingml/2006/main">
              <a:ext uri="{FF2B5EF4-FFF2-40B4-BE49-F238E27FC236}">
                <a16:creationId xmlns:a16="http://schemas.microsoft.com/office/drawing/2014/main" id="{3A80AAE9-99DA-415B-48E5-DF2948540391}"/>
              </a:ext>
            </a:extLst>
          </p:cNvPr>
          <p:cNvSpPr>
            <a:spLocks xmlns:a="http://schemas.openxmlformats.org/drawingml/2006/main" noGrp="1"/>
          </p:cNvSpPr>
          <p:nvPr>
            <p:ph type="title" idx="0"/>
          </p:nvPr>
        </p:nvSpPr>
        <p:spPr>
          <a:xfrm xmlns:a="http://schemas.openxmlformats.org/drawingml/2006/main">
            <a:off x="393700" y="342900"/>
            <a:ext cx="11404601" cy="53340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BNG interaction and weapon foundations</a:t>
            </a:r>
          </a:p>
        </p:txBody>
      </p:sp>
      <p:sp>
        <p:nvSpPr>
          <p:cNvPr id="537" name="Orbital Guardian footer">
            <a:extLst xmlns:a="http://schemas.openxmlformats.org/drawingml/2006/main">
              <a:ext uri="{FF2B5EF4-FFF2-40B4-BE49-F238E27FC236}">
                <a16:creationId xmlns:a16="http://schemas.microsoft.com/office/drawing/2014/main" id="{A9BE86BC-D216-47AB-84D1-E99C3B8C7267}"/>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pic>
        <p:nvPicPr>
          <p:cNvPr id="546" name=""/>
          <p:cNvPicPr>
            <a:picLocks xmlns:a="http://schemas.openxmlformats.org/drawingml/2006/main" noChangeAspect="1"/>
          </p:cNvPicPr>
          <p:nvPr/>
        </p:nvPicPr>
        <p:blipFill>
          <a:blip xmlns:r="http://schemas.openxmlformats.org/officeDocument/2006/relationships" xmlns:a="http://schemas.openxmlformats.org/drawingml/2006/main" r:embed="Rf583b192f66a488d"/>
          <a:stretch xmlns:a="http://schemas.openxmlformats.org/drawingml/2006/main"/>
        </p:blipFill>
        <p:spPr>
          <a:xfrm xmlns:a="http://schemas.openxmlformats.org/drawingml/2006/main">
            <a:off x="393721" y="1238250"/>
            <a:ext cx="7143708" cy="3866674"/>
          </a:xfrm>
          <a:prstGeom xmlns:a="http://schemas.openxmlformats.org/drawingml/2006/main" prst="rect">
            <a:avLst/>
          </a:prstGeom>
        </p:spPr>
      </p:pic>
      <p:sp>
        <p:nvSpPr>
          <p:cNvPr id="539" name="BNG headline">
            <a:extLst xmlns:a="http://schemas.openxmlformats.org/drawingml/2006/main">
              <a:ext uri="{FF2B5EF4-FFF2-40B4-BE49-F238E27FC236}">
                <a16:creationId xmlns:a16="http://schemas.microsoft.com/office/drawing/2014/main" id="{613DC12A-1506-4824-93B7-639E69CF58E7}"/>
              </a:ext>
            </a:extLst>
          </p:cNvPr>
          <p:cNvSpPr>
            <a:spLocks xmlns:a="http://schemas.openxmlformats.org/drawingml/2006/main" noGrp="1"/>
          </p:cNvSpPr>
          <p:nvPr/>
        </p:nvSpPr>
        <p:spPr>
          <a:xfrm xmlns:a="http://schemas.openxmlformats.org/drawingml/2006/main">
            <a:off x="7886700" y="1238250"/>
            <a:ext cx="39147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14000"/>
              </a:lnSpc>
              <a:buNone/>
              <a:defRPr sz="2400">
                <a:solidFill>
                  <a:srgbClr val="FF4709"/>
                </a:solidFill>
                <a:latin typeface="Roboto"/>
                <a:ea typeface="Roboto"/>
                <a:cs typeface="Roboto"/>
              </a:defRPr>
            </a:pPr>
            <a:r>
              <a:rPr sz="2400">
                <a:solidFill>
                  <a:srgbClr val="FF4709"/>
                </a:solidFill>
                <a:latin typeface="Roboto"/>
                <a:ea typeface="Roboto"/>
                <a:cs typeface="Roboto"/>
              </a:rPr>
              <a:t>Existing VR framework</a:t>
            </a:r>
          </a:p>
        </p:txBody>
      </p:sp>
      <p:sp>
        <p:nvSpPr>
          <p:cNvPr id="540" name="BNG code excerpt">
            <a:extLst xmlns:a="http://schemas.openxmlformats.org/drawingml/2006/main">
              <a:ext uri="{FF2B5EF4-FFF2-40B4-BE49-F238E27FC236}">
                <a16:creationId xmlns:a16="http://schemas.microsoft.com/office/drawing/2014/main" id="{9E9F9382-6AFB-415B-8CAB-A69749E086B6}"/>
              </a:ext>
            </a:extLst>
          </p:cNvPr>
          <p:cNvSpPr>
            <a:spLocks xmlns:a="http://schemas.openxmlformats.org/drawingml/2006/main" noGrp="1"/>
          </p:cNvSpPr>
          <p:nvPr/>
        </p:nvSpPr>
        <p:spPr>
          <a:xfrm xmlns:a="http://schemas.openxmlformats.org/drawingml/2006/main">
            <a:off x="7886700" y="2266950"/>
            <a:ext cx="391477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public bool BeingHeld = false;</a:t>
            </a:r>
          </a:p>
          <a:p xmlns:a="http://schemas.openxmlformats.org/drawingml/2006/main">
            <a:pPr marL="0" indent="0">
              <a:buNone/>
            </a:pPr>
            <a:r>
              <a:rPr sz="1800">
                <a:solidFill>
                  <a:srgbClr val="FFFFFF"/>
                </a:solidFill>
                <a:latin typeface="Roboto"/>
                <a:ea typeface="Roboto"/>
                <a:cs typeface="Roboto"/>
              </a:rPr>
              <a:t/>
            </a:r>
          </a:p>
          <a:p xmlns:a="http://schemas.openxmlformats.org/drawingml/2006/main">
            <a:pPr marL="0" indent="0" algn="l">
              <a:lnSpc>
                <a:spcPct val="100000"/>
              </a:lnSpc>
              <a:buNone/>
              <a:defRPr sz="1800">
                <a:solidFill>
                  <a:srgbClr val="FFFFFF"/>
                </a:solidFill>
                <a:latin typeface="Roboto"/>
                <a:ea typeface="Roboto"/>
                <a:cs typeface="Roboto"/>
              </a:defRPr>
            </a:pPr>
            <a:r>
              <a:rPr sz="1800">
                <a:solidFill>
                  <a:srgbClr val="FFFFFF"/>
                </a:solidFill>
                <a:latin typeface="Roboto"/>
                <a:ea typeface="Roboto"/>
                <a:cs typeface="Roboto"/>
              </a:rPr>
              <a:t>BeingHeldWithTwoHands</a:t>
            </a:r>
          </a:p>
        </p:txBody>
      </p:sp>
      <p:sp>
        <p:nvSpPr>
          <p:cNvPr id="541" name="BNG code explanation">
            <a:extLst xmlns:a="http://schemas.openxmlformats.org/drawingml/2006/main">
              <a:ext uri="{FF2B5EF4-FFF2-40B4-BE49-F238E27FC236}">
                <a16:creationId xmlns:a16="http://schemas.microsoft.com/office/drawing/2014/main" id="{519A3B84-410A-4280-AE8E-8EF8F129E3B5}"/>
              </a:ext>
            </a:extLst>
          </p:cNvPr>
          <p:cNvSpPr>
            <a:spLocks xmlns:a="http://schemas.openxmlformats.org/drawingml/2006/main" noGrp="1"/>
          </p:cNvSpPr>
          <p:nvPr/>
        </p:nvSpPr>
        <p:spPr>
          <a:xfrm xmlns:a="http://schemas.openxmlformats.org/drawingml/2006/main">
            <a:off x="7886700" y="3790950"/>
            <a:ext cx="3914775"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14000"/>
              </a:lnSpc>
              <a:buNone/>
              <a:defRPr sz="1800">
                <a:solidFill>
                  <a:srgbClr val="FFFFFF"/>
                </a:solidFill>
                <a:latin typeface="Roboto"/>
                <a:ea typeface="Roboto"/>
                <a:cs typeface="Roboto"/>
              </a:defRPr>
            </a:pPr>
            <a:r>
              <a:rPr sz="1800">
                <a:solidFill>
                  <a:srgbClr val="FFFFFF"/>
                </a:solidFill>
                <a:latin typeface="Roboto"/>
                <a:ea typeface="Roboto"/>
                <a:cs typeface="Roboto"/>
              </a:rPr>
              <a:t>The visible Grabbable.cs code tracks held state.</a:t>
            </a:r>
          </a:p>
          <a:p xmlns:a="http://schemas.openxmlformats.org/drawingml/2006/main">
            <a:pPr marL="0" indent="0">
              <a:buNone/>
            </a:pPr>
            <a:r>
              <a:rPr sz="1800">
                <a:solidFill>
                  <a:srgbClr val="FFFFFF"/>
                </a:solidFill>
                <a:latin typeface="Roboto"/>
                <a:ea typeface="Roboto"/>
                <a:cs typeface="Roboto"/>
              </a:rPr>
              <a:t/>
            </a:r>
          </a:p>
          <a:p xmlns:a="http://schemas.openxmlformats.org/drawingml/2006/main">
            <a:pPr marL="0" indent="0" algn="l">
              <a:lnSpc>
                <a:spcPct val="114000"/>
              </a:lnSpc>
              <a:buNone/>
              <a:defRPr sz="1800">
                <a:solidFill>
                  <a:srgbClr val="FFFFFF"/>
                </a:solidFill>
                <a:latin typeface="Roboto"/>
                <a:ea typeface="Roboto"/>
                <a:cs typeface="Roboto"/>
              </a:defRPr>
            </a:pPr>
            <a:r>
              <a:rPr sz="1800">
                <a:solidFill>
                  <a:srgbClr val="FFFFFF"/>
                </a:solidFill>
                <a:latin typeface="Roboto"/>
                <a:ea typeface="Roboto"/>
                <a:cs typeface="Roboto"/>
              </a:rPr>
              <a:t>Matt discussed raycasting and weapons. RaycastWeapon.cs is another open tab.</a:t>
            </a:r>
          </a:p>
        </p:txBody>
      </p:sp>
      <p:sp>
        <p:nvSpPr>
          <p:cNvPr id="542" name="BNG source label">
            <a:extLst xmlns:a="http://schemas.openxmlformats.org/drawingml/2006/main">
              <a:ext uri="{FF2B5EF4-FFF2-40B4-BE49-F238E27FC236}">
                <a16:creationId xmlns:a16="http://schemas.microsoft.com/office/drawing/2014/main" id="{C7C95973-04A5-4346-ABE0-585851028E18}"/>
              </a:ext>
            </a:extLst>
          </p:cNvPr>
          <p:cNvSpPr>
            <a:spLocks xmlns:a="http://schemas.openxmlformats.org/drawingml/2006/main" noGrp="1"/>
          </p:cNvSpPr>
          <p:nvPr/>
        </p:nvSpPr>
        <p:spPr>
          <a:xfrm xmlns:a="http://schemas.openxmlformats.org/drawingml/2006/main">
            <a:off x="393700" y="5257800"/>
            <a:ext cx="714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14000"/>
              </a:lnSpc>
              <a:buNone/>
              <a:defRPr sz="1600">
                <a:solidFill>
                  <a:srgbClr val="B8B8B8"/>
                </a:solidFill>
                <a:latin typeface="Roboto"/>
                <a:ea typeface="Roboto"/>
                <a:cs typeface="Roboto"/>
              </a:defRPr>
            </a:pPr>
            <a:r>
              <a:rPr sz="1600">
                <a:solidFill>
                  <a:srgbClr val="B8B8B8"/>
                </a:solidFill>
                <a:latin typeface="Roboto"/>
                <a:ea typeface="Roboto"/>
                <a:cs typeface="Roboto"/>
              </a:rPr>
              <a:t>BNG supplies the interaction and weapon foundation. The screenshot shows Grabbable.cs.</a:t>
            </a:r>
          </a:p>
        </p:txBody>
      </p:sp>
    </p:spTree>
    <p:extLst>
      <p:ext uri="{BB962C8B-B14F-4D97-AF65-F5344CB8AC3E}">
        <p14:creationId xmlns:p14="http://schemas.microsoft.com/office/powerpoint/2010/main" val="3245670770"/>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855F9338-C523-361B-6D81-B9AAD76BBB65}"/>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6</a:t>
            </a:r>
          </a:p>
        </p:txBody>
      </p:sp>
      <p:sp>
        <p:nvSpPr>
          <p:cNvPr id="533" name="Google Shape;533;p58">
            <a:extLst xmlns:a="http://schemas.openxmlformats.org/drawingml/2006/main">
              <a:ext uri="{FF2B5EF4-FFF2-40B4-BE49-F238E27FC236}">
                <a16:creationId xmlns:a16="http://schemas.microsoft.com/office/drawing/2014/main" id="{509200BE-15E5-FE37-6AFE-A51B10E1A9BC}"/>
              </a:ext>
            </a:extLst>
          </p:cNvPr>
          <p:cNvSpPr>
            <a:spLocks xmlns:a="http://schemas.openxmlformats.org/drawingml/2006/main" noGrp="1"/>
          </p:cNvSpPr>
          <p:nvPr>
            <p:ph type="title" idx="0"/>
          </p:nvPr>
        </p:nvSpPr>
        <p:spPr>
          <a:xfrm xmlns:a="http://schemas.openxmlformats.org/drawingml/2006/main">
            <a:off x="393700" y="342900"/>
            <a:ext cx="11404601" cy="53340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Repair and integration in 2026</a:t>
            </a:r>
          </a:p>
        </p:txBody>
      </p:sp>
      <p:sp>
        <p:nvSpPr>
          <p:cNvPr id="534" name="Google Shape;534;p58">
            <a:extLst xmlns:a="http://schemas.openxmlformats.org/drawingml/2006/main">
              <a:ext uri="{FF2B5EF4-FFF2-40B4-BE49-F238E27FC236}">
                <a16:creationId xmlns:a16="http://schemas.microsoft.com/office/drawing/2014/main" id="{94D83715-924E-FD86-6E33-16B595E7DE71}"/>
              </a:ext>
            </a:extLst>
          </p:cNvPr>
          <p:cNvSpPr>
            <a:spLocks xmlns:a="http://schemas.openxmlformats.org/drawingml/2006/main" noGrp="1"/>
          </p:cNvSpPr>
          <p:nvPr>
            <p:ph idx="4294967295"/>
          </p:nvPr>
        </p:nvSpPr>
        <p:spPr>
          <a:xfrm xmlns:a="http://schemas.openxmlformats.org/drawingml/2006/main">
            <a:off x="393700" y="3365500"/>
            <a:ext cx="3568700" cy="2628900"/>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4000"/>
              </a:lnSpc>
              <a:spcAft>
                <a:spcPts val="1000"/>
              </a:spcAft>
              <a:buNone/>
              <a:defRPr sz="1800">
                <a:latin typeface="Roboto"/>
                <a:ea typeface="Roboto"/>
                <a:cs typeface="Roboto"/>
              </a:defRPr>
            </a:pPr>
            <a:r>
              <a:rPr sz="1800">
                <a:solidFill>
                  <a:srgbClr val="FF4709"/>
                </a:solidFill>
                <a:latin typeface="Roboto"/>
                <a:ea typeface="Roboto"/>
                <a:cs typeface="Roboto"/>
              </a:rPr>
              <a:t>Earlier project work</a:t>
            </a:r>
          </a:p>
          <a:p xmlns:a="http://schemas.openxmlformats.org/drawingml/2006/main">
            <a:pPr marL="0" indent="0">
              <a:lnSpc>
                <a:spcPct val="114000"/>
              </a:lnSpc>
              <a:buNone/>
              <a:defRPr sz="1800">
                <a:latin typeface="Roboto"/>
                <a:ea typeface="Roboto"/>
                <a:cs typeface="Roboto"/>
              </a:defRPr>
            </a:pPr>
            <a:r>
              <a:rPr sz="1800">
                <a:solidFill>
                  <a:srgbClr val="FFFFFF"/>
                </a:solidFill>
                <a:latin typeface="Roboto"/>
                <a:ea typeface="Roboto"/>
                <a:cs typeface="Roboto"/>
              </a:rPr>
              <a:t>Matt assembled the station and Solar System prototypes.
Breakable boxes led to asteroid fracture and respawn experiments.</a:t>
            </a:r>
          </a:p>
        </p:txBody>
      </p:sp>
      <p:sp>
        <p:nvSpPr>
          <p:cNvPr id="2" name="Content Placeholder 1">
            <a:extLst xmlns:a="http://schemas.openxmlformats.org/drawingml/2006/main">
              <a:ext uri="{FF2B5EF4-FFF2-40B4-BE49-F238E27FC236}">
                <a16:creationId xmlns:a16="http://schemas.microsoft.com/office/drawing/2014/main" id="{49D4B6C8-289F-F081-BCAE-309463E70BA1}"/>
              </a:ext>
            </a:extLst>
          </p:cNvPr>
          <p:cNvSpPr>
            <a:spLocks xmlns:a="http://schemas.openxmlformats.org/drawingml/2006/main" noGrp="1"/>
          </p:cNvSpPr>
          <p:nvPr>
            <p:ph idx="4294967295"/>
          </p:nvPr>
        </p:nvSpPr>
        <p:spPr>
          <a:xfrm xmlns:a="http://schemas.openxmlformats.org/drawingml/2006/main">
            <a:off x="8229600" y="3365500"/>
            <a:ext cx="3568700" cy="2628900"/>
          </a:xfrm>
        </p:spPr>
        <p:txBody>
          <a:bodyPr xmlns:a="http://schemas.openxmlformats.org/drawingml/2006/main" wrap="square" anchor="t">
            <a:noAutofit/>
          </a:bodyPr>
          <a:lstStyle xmlns:a="http://schemas.openxmlformats.org/drawingml/2006/main"/>
          <a:p xmlns:a="http://schemas.openxmlformats.org/drawingml/2006/main">
            <a:pPr marL="0" indent="0">
              <a:lnSpc>
                <a:spcPct val="114000"/>
              </a:lnSpc>
              <a:spcAft>
                <a:spcPts val="1000"/>
              </a:spcAft>
              <a:buNone/>
              <a:defRPr sz="1800">
                <a:latin typeface="Roboto"/>
                <a:ea typeface="Roboto"/>
                <a:cs typeface="Roboto"/>
              </a:defRPr>
            </a:pPr>
            <a:r>
              <a:rPr sz="1800">
                <a:solidFill>
                  <a:srgbClr val="FF4709"/>
                </a:solidFill>
                <a:latin typeface="Roboto"/>
                <a:ea typeface="Roboto"/>
                <a:cs typeface="Roboto"/>
              </a:rPr>
              <a:t>Recent integration</a:t>
            </a:r>
          </a:p>
          <a:p xmlns:a="http://schemas.openxmlformats.org/drawingml/2006/main">
            <a:pPr marL="0" indent="0">
              <a:lnSpc>
                <a:spcPct val="114000"/>
              </a:lnSpc>
              <a:buNone/>
              <a:defRPr sz="1800">
                <a:latin typeface="Roboto"/>
                <a:ea typeface="Roboto"/>
                <a:cs typeface="Roboto"/>
              </a:defRPr>
            </a:pPr>
            <a:r>
              <a:rPr sz="1800">
                <a:solidFill>
                  <a:srgbClr val="FFFFFF"/>
                </a:solidFill>
                <a:latin typeface="Roboto"/>
                <a:ea typeface="Roboto"/>
                <a:cs typeface="Roboto"/>
              </a:rPr>
              <a:t>Codex assisted with repairs and merging the scenes.
The integrated experience adds mission feedback, score and timer logic, and ship controls.</a:t>
            </a:r>
          </a:p>
        </p:txBody>
      </p:sp>
      <p:sp>
        <p:nvSpPr>
          <p:cNvPr id="3" name="Content Placeholder 2">
            <a:extLst xmlns:a="http://schemas.openxmlformats.org/drawingml/2006/main">
              <a:ext uri="{FF2B5EF4-FFF2-40B4-BE49-F238E27FC236}">
                <a16:creationId xmlns:a16="http://schemas.microsoft.com/office/drawing/2014/main" id="{E4A749CC-0D72-2ABA-CEDC-7DFC7D138B4B}"/>
              </a:ext>
            </a:extLst>
          </p:cNvPr>
          <p:cNvSpPr>
            <a:spLocks xmlns:a="http://schemas.openxmlformats.org/drawingml/2006/main" noGrp="1"/>
          </p:cNvSpPr>
          <p:nvPr>
            <p:ph idx="4294967295"/>
          </p:nvPr>
        </p:nvSpPr>
        <p:spPr>
          <a:xfrm xmlns:a="http://schemas.openxmlformats.org/drawingml/2006/main">
            <a:off x="4311650" y="3365500"/>
            <a:ext cx="3568700" cy="2628900"/>
          </a:xfrm>
        </p:spPr>
        <p:txBody>
          <a:bodyPr xmlns:a="http://schemas.openxmlformats.org/drawingml/2006/main" wrap="square" anchor="t">
            <a:noAutofit/>
          </a:bodyPr>
          <a:lstStyle xmlns:a="http://schemas.openxmlformats.org/drawingml/2006/main"/>
          <a:p xmlns:a="http://schemas.openxmlformats.org/drawingml/2006/main">
            <a:pPr marL="0" indent="0">
              <a:lnSpc>
                <a:spcPct val="114000"/>
              </a:lnSpc>
              <a:spcAft>
                <a:spcPts val="1000"/>
              </a:spcAft>
              <a:buNone/>
              <a:defRPr sz="1800">
                <a:latin typeface="Roboto"/>
                <a:ea typeface="Roboto"/>
                <a:cs typeface="Roboto"/>
              </a:defRPr>
            </a:pPr>
            <a:r>
              <a:rPr sz="1800">
                <a:solidFill>
                  <a:srgbClr val="FF4709"/>
                </a:solidFill>
                <a:latin typeface="Roboto"/>
                <a:ea typeface="Roboto"/>
                <a:cs typeface="Roboto"/>
              </a:rPr>
              <a:t>Supplied systems</a:t>
            </a:r>
          </a:p>
          <a:p xmlns:a="http://schemas.openxmlformats.org/drawingml/2006/main">
            <a:pPr marL="0" indent="0">
              <a:lnSpc>
                <a:spcPct val="114000"/>
              </a:lnSpc>
              <a:buNone/>
              <a:defRPr sz="1800">
                <a:latin typeface="Roboto"/>
                <a:ea typeface="Roboto"/>
                <a:cs typeface="Roboto"/>
              </a:defRPr>
            </a:pPr>
            <a:r>
              <a:rPr sz="1800">
                <a:solidFill>
                  <a:srgbClr val="FFFFFF"/>
                </a:solidFill>
                <a:latin typeface="Roboto"/>
                <a:ea typeface="Roboto"/>
                <a:cs typeface="Roboto"/>
              </a:rPr>
              <a:t>BNG provided the VR rig, grabbing, and weapon foundation.
Planet, station, and spacecraft assets retain their original authorship.</a:t>
            </a:r>
          </a:p>
        </p:txBody>
      </p:sp>
      <p:sp>
        <p:nvSpPr>
          <p:cNvPr id="5" name="Google Shape;534;p58">
            <a:extLst xmlns:a="http://schemas.openxmlformats.org/drawingml/2006/main">
              <a:ext uri="{FF2B5EF4-FFF2-40B4-BE49-F238E27FC236}">
                <a16:creationId xmlns:a16="http://schemas.microsoft.com/office/drawing/2014/main" id="{54BF3B54-2B79-13E5-A49F-40DB04B8F90A}"/>
              </a:ext>
            </a:extLst>
          </p:cNvPr>
          <p:cNvSpPr>
            <a:spLocks xmlns:a="http://schemas.openxmlformats.org/drawingml/2006/main" noGrp="1"/>
          </p:cNvSpPr>
          <p:nvPr/>
        </p:nvSpPr>
        <p:spPr>
          <a:xfrm xmlns:a="http://schemas.openxmlformats.org/drawingml/2006/main">
            <a:off x="393700" y="1150259"/>
            <a:ext cx="6308042" cy="1397001"/>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gn="l">
              <a:lnSpc>
                <a:spcPct val="114000"/>
              </a:lnSpc>
              <a:buNone/>
              <a:defRPr sz="1800">
                <a:solidFill>
                  <a:srgbClr val="B8B8B8"/>
                </a:solidFill>
                <a:latin typeface="Roboto"/>
                <a:ea typeface="Roboto"/>
                <a:cs typeface="Roboto"/>
              </a:defRPr>
            </a:pPr>
            <a:r>
              <a:rPr sz="1800">
                <a:solidFill>
                  <a:srgbClr val="B8B8B8"/>
                </a:solidFill>
                <a:latin typeface="Roboto"/>
                <a:ea typeface="Roboto"/>
                <a:cs typeface="Roboto"/>
              </a:rPr>
              <a:t>After time away, Codex helped repair and combine the older projects in Unity 6.</a:t>
            </a:r>
          </a:p>
        </p:txBody>
      </p:sp>
      <p:sp>
        <p:nvSpPr>
          <p:cNvPr id="535" name="Reconstruction footer six">
            <a:extLst xmlns:a="http://schemas.openxmlformats.org/drawingml/2006/main">
              <a:ext uri="{FF2B5EF4-FFF2-40B4-BE49-F238E27FC236}">
                <a16:creationId xmlns:a16="http://schemas.microsoft.com/office/drawing/2014/main" id="{0BB9E429-DBB7-43F0-A481-6A893DA7706F}"/>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91440" tIns="45720" rIns="91440" bIns="45720"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spTree>
    <p:extLst>
      <p:ext uri="{BB962C8B-B14F-4D97-AF65-F5344CB8AC3E}">
        <p14:creationId xmlns:p14="http://schemas.microsoft.com/office/powerpoint/2010/main" val="1393456992"/>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855F9338-C523-361B-6D81-B9AAD76BBB65}"/>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7</a:t>
            </a:r>
          </a:p>
        </p:txBody>
      </p:sp>
      <p:sp>
        <p:nvSpPr>
          <p:cNvPr id="533" name="Google Shape;533;p58">
            <a:extLst xmlns:a="http://schemas.openxmlformats.org/drawingml/2006/main">
              <a:ext uri="{FF2B5EF4-FFF2-40B4-BE49-F238E27FC236}">
                <a16:creationId xmlns:a16="http://schemas.microsoft.com/office/drawing/2014/main" id="{509200BE-15E5-FE37-6AFE-A51B10E1A9BC}"/>
              </a:ext>
            </a:extLst>
          </p:cNvPr>
          <p:cNvSpPr>
            <a:spLocks xmlns:a="http://schemas.openxmlformats.org/drawingml/2006/main" noGrp="1"/>
          </p:cNvSpPr>
          <p:nvPr>
            <p:ph type="title" idx="0"/>
          </p:nvPr>
        </p:nvSpPr>
        <p:spPr>
          <a:xfrm xmlns:a="http://schemas.openxmlformats.org/drawingml/2006/main">
            <a:off x="393700" y="342900"/>
            <a:ext cx="11404601" cy="53340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Orbital Guardian in Unity 6</a:t>
            </a:r>
          </a:p>
        </p:txBody>
      </p:sp>
      <p:sp>
        <p:nvSpPr>
          <p:cNvPr id="535" name="Orbital Guardian footer">
            <a:extLst xmlns:a="http://schemas.openxmlformats.org/drawingml/2006/main">
              <a:ext uri="{FF2B5EF4-FFF2-40B4-BE49-F238E27FC236}">
                <a16:creationId xmlns:a16="http://schemas.microsoft.com/office/drawing/2014/main" id="{37F0A7A6-9CA6-490E-8AE7-2EBC13439CFE}"/>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pic>
        <p:nvPicPr>
          <p:cNvPr id="541" name=""/>
          <p:cNvPicPr>
            <a:picLocks xmlns:a="http://schemas.openxmlformats.org/drawingml/2006/main" noChangeAspect="1"/>
          </p:cNvPicPr>
          <p:nvPr/>
        </p:nvPicPr>
        <p:blipFill>
          <a:blip xmlns:r="http://schemas.openxmlformats.org/officeDocument/2006/relationships" xmlns:a="http://schemas.openxmlformats.org/drawingml/2006/main" r:embed="R996292a8f7944e9f"/>
          <a:stretch xmlns:a="http://schemas.openxmlformats.org/drawingml/2006/main"/>
        </p:blipFill>
        <p:spPr>
          <a:xfrm xmlns:a="http://schemas.openxmlformats.org/drawingml/2006/main">
            <a:off x="1601293" y="1009650"/>
            <a:ext cx="8989414" cy="4857750"/>
          </a:xfrm>
          <a:prstGeom xmlns:a="http://schemas.openxmlformats.org/drawingml/2006/main" prst="rect">
            <a:avLst/>
          </a:prstGeom>
        </p:spPr>
      </p:pic>
      <p:sp>
        <p:nvSpPr>
          <p:cNvPr id="537" name="Screenshot caption">
            <a:extLst xmlns:a="http://schemas.openxmlformats.org/drawingml/2006/main">
              <a:ext uri="{FF2B5EF4-FFF2-40B4-BE49-F238E27FC236}">
                <a16:creationId xmlns:a16="http://schemas.microsoft.com/office/drawing/2014/main" id="{4553A0F0-A042-4A79-BD1D-E1BAFAF7DA6C}"/>
              </a:ext>
            </a:extLst>
          </p:cNvPr>
          <p:cNvSpPr>
            <a:spLocks xmlns:a="http://schemas.openxmlformats.org/drawingml/2006/main" noGrp="1"/>
          </p:cNvSpPr>
          <p:nvPr/>
        </p:nvSpPr>
        <p:spPr>
          <a:xfrm xmlns:a="http://schemas.openxmlformats.org/drawingml/2006/main">
            <a:off x="393700" y="5962650"/>
            <a:ext cx="11404601"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100000"/>
              </a:lnSpc>
              <a:buNone/>
              <a:defRPr sz="1600">
                <a:solidFill>
                  <a:srgbClr val="B8B8B8"/>
                </a:solidFill>
                <a:latin typeface="Roboto"/>
                <a:ea typeface="Roboto"/>
                <a:cs typeface="Roboto"/>
              </a:defRPr>
            </a:pPr>
            <a:r>
              <a:rPr sz="1600">
                <a:solidFill>
                  <a:srgbClr val="B8B8B8"/>
                </a:solidFill>
                <a:latin typeface="Roboto"/>
                <a:ea typeface="Roboto"/>
                <a:cs typeface="Roboto"/>
              </a:rPr>
              <a:t>The integrated scene brings the station, planets, dock, hand tools, and spacecraft together.</a:t>
            </a:r>
          </a:p>
        </p:txBody>
      </p:sp>
    </p:spTree>
    <p:extLst>
      <p:ext uri="{BB962C8B-B14F-4D97-AF65-F5344CB8AC3E}">
        <p14:creationId xmlns:p14="http://schemas.microsoft.com/office/powerpoint/2010/main" val="1393456992"/>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8</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2900"/>
            <a:ext cx="11404601" cy="533400"/>
          </a:xfr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Recorded gameplay demonstration</a:t>
            </a:r>
          </a:p>
        </p:txBody>
      </p:sp>
      <p:pic>
        <p:nvPicPr>
          <p:cNvPr id="543" name=""/>
          <p:cNvPicPr>
            <a:picLocks xmlns:a="http://schemas.openxmlformats.org/drawingml/2006/main" noChangeAspect="1"/>
          </p:cNvPicPr>
          <p:nvPr/>
        </p:nvPicPr>
        <p:blipFill>
          <a:blip xmlns:r="http://schemas.openxmlformats.org/officeDocument/2006/relationships" xmlns:a="http://schemas.openxmlformats.org/drawingml/2006/main" r:embed="R665269fa37e64d91"/>
          <a:srcRect xmlns:a="http://schemas.openxmlformats.org/drawingml/2006/main" l="0" t="0" r="0" b="0"/>
          <a:stretch xmlns:a="http://schemas.openxmlformats.org/drawingml/2006/main"/>
        </p:blipFill>
        <p:spPr>
          <a:xfrm xmlns:a="http://schemas.openxmlformats.org/drawingml/2006/main">
            <a:off x="857250" y="1190625"/>
            <a:ext cx="10477500" cy="4781550"/>
          </a:xfrm>
          <a:prstGeom xmlns:a="http://schemas.openxmlformats.org/drawingml/2006/main" prst="rect">
            <a:avLst/>
          </a:prstGeom>
        </p:spPr>
      </p:pic>
      <p:sp>
        <p:nvSpPr>
          <p:cNvPr id="537" name="Orbital Guardian footer">
            <a:extLst xmlns:a="http://schemas.openxmlformats.org/drawingml/2006/main">
              <a:ext uri="{FF2B5EF4-FFF2-40B4-BE49-F238E27FC236}">
                <a16:creationId xmlns:a16="http://schemas.microsoft.com/office/drawing/2014/main" id="{9577E265-EE15-4087-B93B-C82032D3B737}"/>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sp>
        <p:nvSpPr>
          <p:cNvPr id="539" name="Demo explanation">
            <a:extLst xmlns:a="http://schemas.openxmlformats.org/drawingml/2006/main">
              <a:ext uri="{FF2B5EF4-FFF2-40B4-BE49-F238E27FC236}">
                <a16:creationId xmlns:a16="http://schemas.microsoft.com/office/drawing/2014/main" id="{0FAE0CF3-28D6-4BCF-911A-D15E0F1895A7}"/>
              </a:ext>
            </a:extLst>
          </p:cNvPr>
          <p:cNvSpPr>
            <a:spLocks xmlns:a="http://schemas.openxmlformats.org/drawingml/2006/main" noGrp="1"/>
          </p:cNvSpPr>
          <p:nvPr/>
        </p:nvSpPr>
        <p:spPr>
          <a:xfrm xmlns:a="http://schemas.openxmlformats.org/drawingml/2006/main">
            <a:off x="857250" y="876300"/>
            <a:ext cx="10477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95000"/>
              </a:lnSpc>
              <a:buNone/>
              <a:defRPr sz="1800">
                <a:solidFill>
                  <a:srgbClr val="FF4709"/>
                </a:solidFill>
                <a:latin typeface="Roboto"/>
                <a:ea typeface="Roboto"/>
                <a:cs typeface="Roboto"/>
              </a:defRPr>
            </a:pPr>
            <a:r>
              <a:rPr sz="1800">
                <a:solidFill>
                  <a:srgbClr val="FF4709"/>
                </a:solidFill>
                <a:latin typeface="Roboto"/>
                <a:ea typeface="Roboto"/>
                <a:cs typeface="Roboto"/>
              </a:rPr>
              <a:t>Matt explained the recorded demonstration as it played.</a:t>
            </a:r>
          </a:p>
        </p:txBody>
      </p:sp>
      <p:sp>
        <p:nvSpPr>
          <p:cNvPr id="540" name="Demo source">
            <a:extLst xmlns:a="http://schemas.openxmlformats.org/drawingml/2006/main">
              <a:ext uri="{FF2B5EF4-FFF2-40B4-BE49-F238E27FC236}">
                <a16:creationId xmlns:a16="http://schemas.microsoft.com/office/drawing/2014/main" id="{E5D9D47F-2B22-459D-B780-78A1ABF286B9}"/>
              </a:ext>
            </a:extLst>
          </p:cNvPr>
          <p:cNvSpPr>
            <a:spLocks xmlns:a="http://schemas.openxmlformats.org/drawingml/2006/main" noGrp="1"/>
          </p:cNvSpPr>
          <p:nvPr/>
        </p:nvSpPr>
        <p:spPr>
          <a:xfrm xmlns:a="http://schemas.openxmlformats.org/drawingml/2006/main">
            <a:off x="857250" y="6010275"/>
            <a:ext cx="1047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t">
            <a:noAutofit/>
          </a:bodyPr>
          <a:lstStyle xmlns:a="http://schemas.openxmlformats.org/drawingml/2006/main"/>
          <a:p xmlns:a="http://schemas.openxmlformats.org/drawingml/2006/main">
            <a:pPr marL="0" indent="0" algn="l">
              <a:lnSpc>
                <a:spcPct val="95000"/>
              </a:lnSpc>
              <a:buNone/>
              <a:defRPr sz="1600">
                <a:solidFill>
                  <a:srgbClr val="B8B8B8"/>
                </a:solidFill>
                <a:latin typeface="Roboto"/>
                <a:ea typeface="Roboto"/>
                <a:cs typeface="Roboto"/>
              </a:defRPr>
            </a:pPr>
            <a:r>
              <a:rPr sz="1600">
                <a:solidFill>
                  <a:srgbClr val="B8B8B8"/>
                </a:solidFill>
                <a:latin typeface="Roboto"/>
                <a:ea typeface="Roboto"/>
                <a:cs typeface="Roboto"/>
              </a:rPr>
              <a:t>Available recording: 6:12    https://www.youtube.com/watch?v=-C2nF0jtC0Q</a:t>
            </a:r>
          </a:p>
        </p:txBody>
      </p:sp>
    </p:spTree>
    <p:extLst>
      <p:ext uri="{BB962C8B-B14F-4D97-AF65-F5344CB8AC3E}">
        <p14:creationId xmlns:p14="http://schemas.microsoft.com/office/powerpoint/2010/main" val="366718214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532" name="Google Shape;532;p58">
            <a:extLst xmlns:a="http://schemas.openxmlformats.org/drawingml/2006/main">
              <a:ext uri="{FF2B5EF4-FFF2-40B4-BE49-F238E27FC236}">
                <a16:creationId xmlns:a16="http://schemas.microsoft.com/office/drawing/2014/main" id="{855F9338-C523-361B-6D81-B9AAD76BBB65}"/>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b">
            <a:noAutofit/>
          </a:bodyPr>
          <a:lstStyle xmlns:a="http://schemas.openxmlformats.org/drawingml/2006/main"/>
          <a:p xmlns:a="http://schemas.openxmlformats.org/drawingml/2006/main">
            <a:pPr marL="0" indent="0" algn="r">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9</a:t>
            </a:r>
          </a:p>
        </p:txBody>
      </p:sp>
      <p:sp>
        <p:nvSpPr>
          <p:cNvPr id="534" name="Google Shape;534;p58">
            <a:extLst xmlns:a="http://schemas.openxmlformats.org/drawingml/2006/main">
              <a:ext uri="{FF2B5EF4-FFF2-40B4-BE49-F238E27FC236}">
                <a16:creationId xmlns:a16="http://schemas.microsoft.com/office/drawing/2014/main" id="{94D83715-924E-FD86-6E33-16B595E7DE71}"/>
              </a:ext>
            </a:extLst>
          </p:cNvPr>
          <p:cNvSpPr>
            <a:spLocks xmlns:a="http://schemas.openxmlformats.org/drawingml/2006/main" noGrp="1"/>
          </p:cNvSpPr>
          <p:nvPr>
            <p:ph idx="4294967295"/>
          </p:nvPr>
        </p:nvSpPr>
        <p:spPr>
          <a:xfrm xmlns:a="http://schemas.openxmlformats.org/drawingml/2006/main">
            <a:off x="393700" y="3365500"/>
            <a:ext cx="3568700" cy="2628900"/>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p xmlns:a="http://schemas.openxmlformats.org/drawingml/2006/main">
            <a:pPr marL="0" indent="0">
              <a:lnSpc>
                <a:spcPct val="114000"/>
              </a:lnSpc>
              <a:spcAft>
                <a:spcPts val="1000"/>
              </a:spcAft>
              <a:buNone/>
              <a:defRPr sz="1800">
                <a:latin typeface="Roboto"/>
                <a:ea typeface="Roboto"/>
                <a:cs typeface="Roboto"/>
              </a:defRPr>
            </a:pPr>
            <a:r>
              <a:rPr sz="1800">
                <a:solidFill>
                  <a:srgbClr val="FF4709"/>
                </a:solidFill>
                <a:latin typeface="Roboto"/>
                <a:ea typeface="Roboto"/>
                <a:cs typeface="Roboto"/>
              </a:rPr>
              <a:t>Lone Echo</a:t>
            </a:r>
          </a:p>
          <a:p xmlns:a="http://schemas.openxmlformats.org/drawingml/2006/main">
            <a:pPr marL="0" indent="0">
              <a:lnSpc>
                <a:spcPct val="114000"/>
              </a:lnSpc>
              <a:buNone/>
              <a:defRPr sz="1800">
                <a:latin typeface="Roboto"/>
                <a:ea typeface="Roboto"/>
                <a:cs typeface="Roboto"/>
              </a:defRPr>
            </a:pPr>
            <a:r>
              <a:rPr sz="1800">
                <a:solidFill>
                  <a:srgbClr val="FFFFFF"/>
                </a:solidFill>
                <a:latin typeface="Roboto"/>
                <a:ea typeface="Roboto"/>
                <a:cs typeface="Roboto"/>
              </a:rPr>
              <a:t>A mining station near Saturn supports hands-on exploration and interaction with equipment.
Its space setting is a reference for embodied interaction.</a:t>
            </a:r>
          </a:p>
        </p:txBody>
      </p:sp>
      <p:sp>
        <p:nvSpPr>
          <p:cNvPr id="2" name="Content Placeholder 1">
            <a:extLst xmlns:a="http://schemas.openxmlformats.org/drawingml/2006/main">
              <a:ext uri="{FF2B5EF4-FFF2-40B4-BE49-F238E27FC236}">
                <a16:creationId xmlns:a16="http://schemas.microsoft.com/office/drawing/2014/main" id="{49D4B6C8-289F-F081-BCAE-309463E70BA1}"/>
              </a:ext>
            </a:extLst>
          </p:cNvPr>
          <p:cNvSpPr>
            <a:spLocks xmlns:a="http://schemas.openxmlformats.org/drawingml/2006/main" noGrp="1"/>
          </p:cNvSpPr>
          <p:nvPr>
            <p:ph idx="4294967295"/>
          </p:nvPr>
        </p:nvSpPr>
        <p:spPr>
          <a:xfrm xmlns:a="http://schemas.openxmlformats.org/drawingml/2006/main">
            <a:off x="8229600" y="3365500"/>
            <a:ext cx="3568700" cy="2628900"/>
          </a:xfrm>
        </p:spPr>
        <p:txBody>
          <a:bodyPr xmlns:a="http://schemas.openxmlformats.org/drawingml/2006/main" wrap="square" anchor="t">
            <a:noAutofit/>
          </a:bodyPr>
          <a:lstStyle xmlns:a="http://schemas.openxmlformats.org/drawingml/2006/main"/>
          <a:p xmlns:a="http://schemas.openxmlformats.org/drawingml/2006/main">
            <a:pPr marL="0" indent="0">
              <a:lnSpc>
                <a:spcPct val="114000"/>
              </a:lnSpc>
              <a:spcAft>
                <a:spcPts val="1000"/>
              </a:spcAft>
              <a:buNone/>
              <a:defRPr sz="1800">
                <a:latin typeface="Roboto"/>
                <a:ea typeface="Roboto"/>
                <a:cs typeface="Roboto"/>
              </a:defRPr>
            </a:pPr>
            <a:r>
              <a:rPr sz="1800">
                <a:solidFill>
                  <a:srgbClr val="FF4709"/>
                </a:solidFill>
                <a:latin typeface="Roboto"/>
                <a:ea typeface="Roboto"/>
                <a:cs typeface="Roboto"/>
              </a:rPr>
              <a:t>Orbital Guardian</a:t>
            </a:r>
          </a:p>
          <a:p xmlns:a="http://schemas.openxmlformats.org/drawingml/2006/main">
            <a:pPr marL="0" indent="0">
              <a:lnSpc>
                <a:spcPct val="114000"/>
              </a:lnSpc>
              <a:buNone/>
              <a:defRPr sz="1800">
                <a:latin typeface="Roboto"/>
                <a:ea typeface="Roboto"/>
                <a:cs typeface="Roboto"/>
              </a:defRPr>
            </a:pPr>
            <a:r>
              <a:rPr sz="1800">
                <a:solidFill>
                  <a:srgbClr val="FFFFFF"/>
                </a:solidFill>
                <a:latin typeface="Roboto"/>
                <a:ea typeface="Roboto"/>
                <a:cs typeface="Roboto"/>
              </a:rPr>
              <a:t>Matt identified both games as inspiration for zero-gravity movement and interaction around a space station.</a:t>
            </a:r>
          </a:p>
        </p:txBody>
      </p:sp>
      <p:sp>
        <p:nvSpPr>
          <p:cNvPr id="3" name="Content Placeholder 2">
            <a:extLst xmlns:a="http://schemas.openxmlformats.org/drawingml/2006/main">
              <a:ext uri="{FF2B5EF4-FFF2-40B4-BE49-F238E27FC236}">
                <a16:creationId xmlns:a16="http://schemas.microsoft.com/office/drawing/2014/main" id="{E4A749CC-0D72-2ABA-CEDC-7DFC7D138B4B}"/>
              </a:ext>
            </a:extLst>
          </p:cNvPr>
          <p:cNvSpPr>
            <a:spLocks xmlns:a="http://schemas.openxmlformats.org/drawingml/2006/main" noGrp="1"/>
          </p:cNvSpPr>
          <p:nvPr>
            <p:ph idx="4294967295"/>
          </p:nvPr>
        </p:nvSpPr>
        <p:spPr>
          <a:xfrm xmlns:a="http://schemas.openxmlformats.org/drawingml/2006/main">
            <a:off x="4311650" y="3365500"/>
            <a:ext cx="3568700" cy="2628900"/>
          </a:xfrm>
        </p:spPr>
        <p:txBody>
          <a:bodyPr xmlns:a="http://schemas.openxmlformats.org/drawingml/2006/main" wrap="square" anchor="t">
            <a:noAutofit/>
          </a:bodyPr>
          <a:lstStyle xmlns:a="http://schemas.openxmlformats.org/drawingml/2006/main"/>
          <a:p xmlns:a="http://schemas.openxmlformats.org/drawingml/2006/main">
            <a:pPr marL="0" indent="0">
              <a:lnSpc>
                <a:spcPct val="114000"/>
              </a:lnSpc>
              <a:spcAft>
                <a:spcPts val="1000"/>
              </a:spcAft>
              <a:buNone/>
              <a:defRPr sz="1800">
                <a:latin typeface="Roboto"/>
                <a:ea typeface="Roboto"/>
                <a:cs typeface="Roboto"/>
              </a:defRPr>
            </a:pPr>
            <a:r>
              <a:rPr sz="1800">
                <a:solidFill>
                  <a:srgbClr val="FF4709"/>
                </a:solidFill>
                <a:latin typeface="Roboto"/>
                <a:ea typeface="Roboto"/>
                <a:cs typeface="Roboto"/>
              </a:rPr>
              <a:t>Lone Echo II</a:t>
            </a:r>
          </a:p>
          <a:p xmlns:a="http://schemas.openxmlformats.org/drawingml/2006/main">
            <a:pPr marL="0" indent="0">
              <a:lnSpc>
                <a:spcPct val="114000"/>
              </a:lnSpc>
              <a:buNone/>
              <a:defRPr sz="1800">
                <a:latin typeface="Roboto"/>
                <a:ea typeface="Roboto"/>
                <a:cs typeface="Roboto"/>
              </a:defRPr>
            </a:pPr>
            <a:r>
              <a:rPr sz="1800">
                <a:solidFill>
                  <a:srgbClr val="FFFFFF"/>
                </a:solidFill>
                <a:latin typeface="Roboto"/>
                <a:ea typeface="Roboto"/>
                <a:cs typeface="Roboto"/>
              </a:rPr>
              <a:t>The sequel extends exploration through zero-gravity controls, tools, and abilities.
Movement remains part of interacting with the world.</a:t>
            </a:r>
          </a:p>
        </p:txBody>
      </p:sp>
      <p:sp>
        <p:nvSpPr>
          <p:cNvPr id="5" name="Google Shape;534;p58">
            <a:extLst xmlns:a="http://schemas.openxmlformats.org/drawingml/2006/main">
              <a:ext uri="{FF2B5EF4-FFF2-40B4-BE49-F238E27FC236}">
                <a16:creationId xmlns:a16="http://schemas.microsoft.com/office/drawing/2014/main" id="{54BF3B54-2B79-13E5-A49F-40DB04B8F90A}"/>
              </a:ext>
            </a:extLst>
          </p:cNvPr>
          <p:cNvSpPr>
            <a:spLocks xmlns:a="http://schemas.openxmlformats.org/drawingml/2006/main" noGrp="1"/>
          </p:cNvSpPr>
          <p:nvPr/>
        </p:nvSpPr>
        <p:spPr>
          <a:xfrm xmlns:a="http://schemas.openxmlformats.org/drawingml/2006/main">
            <a:off x="393700" y="1150259"/>
            <a:ext cx="6308042" cy="1397001"/>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gn="l">
              <a:lnSpc>
                <a:spcPct val="114000"/>
              </a:lnSpc>
              <a:buNone/>
              <a:defRPr sz="1800">
                <a:solidFill>
                  <a:srgbClr val="B8B8B8"/>
                </a:solidFill>
                <a:latin typeface="Roboto"/>
                <a:ea typeface="Roboto"/>
                <a:cs typeface="Roboto"/>
              </a:defRPr>
            </a:pPr>
            <a:r>
              <a:rPr sz="1800">
                <a:solidFill>
                  <a:srgbClr val="B8B8B8"/>
                </a:solidFill>
                <a:latin typeface="Roboto"/>
                <a:ea typeface="Roboto"/>
                <a:cs typeface="Roboto"/>
              </a:rPr>
              <a:t>Supporting context added after Demo Day.</a:t>
            </a:r>
          </a:p>
          <a:p xmlns:a="http://schemas.openxmlformats.org/drawingml/2006/main">
            <a:pPr marL="0" indent="0" algn="l">
              <a:lnSpc>
                <a:spcPct val="114000"/>
              </a:lnSpc>
              <a:buNone/>
              <a:defRPr sz="1800">
                <a:solidFill>
                  <a:srgbClr val="B8B8B8"/>
                </a:solidFill>
                <a:latin typeface="Roboto"/>
                <a:ea typeface="Roboto"/>
                <a:cs typeface="Roboto"/>
              </a:defRPr>
            </a:pPr>
            <a:r>
              <a:rPr sz="1800">
                <a:solidFill>
                  <a:srgbClr val="B8B8B8"/>
                </a:solidFill>
                <a:latin typeface="Roboto"/>
                <a:ea typeface="Roboto"/>
                <a:cs typeface="Roboto"/>
              </a:rPr>
              <a:t>Matt identified Lone Echo and Lone Echo II as inspiration.</a:t>
            </a:r>
          </a:p>
        </p:txBody>
      </p:sp>
      <p:sp>
        <p:nvSpPr>
          <p:cNvPr id="535" name="Orbital Guardian footer">
            <a:extLst xmlns:a="http://schemas.openxmlformats.org/drawingml/2006/main">
              <a:ext uri="{FF2B5EF4-FFF2-40B4-BE49-F238E27FC236}">
                <a16:creationId xmlns:a16="http://schemas.microsoft.com/office/drawing/2014/main" id="{A6A04C13-3CF2-4120-A91B-838D97DB8B57}"/>
              </a:ext>
            </a:extLst>
          </p:cNvPr>
          <p:cNvSpPr>
            <a:spLocks xmlns:a="http://schemas.openxmlformats.org/drawingml/2006/main" noGrp="1"/>
          </p:cNvSpPr>
          <p:nvPr/>
        </p:nvSpPr>
        <p:spPr>
          <a:xfrm xmlns:a="http://schemas.openxmlformats.org/drawingml/2006/main">
            <a:off x="393700" y="6279928"/>
            <a:ext cx="3568700" cy="241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anchor="b">
            <a:noAutofit/>
          </a:bodyPr>
          <a:lstStyle xmlns:a="http://schemas.openxmlformats.org/drawingml/2006/main"/>
          <a:p xmlns:a="http://schemas.openxmlformats.org/drawingml/2006/main">
            <a:pPr marL="0" indent="0" algn="l">
              <a:lnSpc>
                <a:spcPct val="114000"/>
              </a:lnSpc>
              <a:buNone/>
              <a:defRPr sz="1000">
                <a:solidFill>
                  <a:srgbClr val="888888"/>
                </a:solidFill>
                <a:latin typeface="Roboto"/>
                <a:ea typeface="Roboto"/>
                <a:cs typeface="Roboto"/>
              </a:defRPr>
            </a:pPr>
            <a:r>
              <a:rPr sz="1000">
                <a:solidFill>
                  <a:srgbClr val="888888"/>
                </a:solidFill>
                <a:latin typeface="Roboto"/>
                <a:ea typeface="Roboto"/>
                <a:cs typeface="Roboto"/>
              </a:rPr>
              <a:t>Matt Topham  /  Demo Day reconstruction</a:t>
            </a:r>
          </a:p>
        </p:txBody>
      </p:sp>
      <p:sp>
        <p:nvSpPr>
          <p:cNvPr id="536" name="Related experiences title">
            <a:extLst xmlns:a="http://schemas.openxmlformats.org/drawingml/2006/main">
              <a:ext uri="{FF2B5EF4-FFF2-40B4-BE49-F238E27FC236}">
                <a16:creationId xmlns:a16="http://schemas.microsoft.com/office/drawing/2014/main" id="{DC0B7DB8-44B7-4913-A021-610F741F2A9A}"/>
              </a:ext>
            </a:extLst>
          </p:cNvPr>
          <p:cNvSpPr>
            <a:spLocks xmlns:a="http://schemas.openxmlformats.org/drawingml/2006/main" noGrp="1"/>
          </p:cNvSpPr>
          <p:nvPr/>
        </p:nvSpPr>
        <p:spPr>
          <a:xfrm xmlns:a="http://schemas.openxmlformats.org/drawingml/2006/main">
            <a:off x="393700" y="342900"/>
            <a:ext cx="11404601"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marL="0" indent="0" algn="l">
              <a:lnSpc>
                <a:spcPct val="90000"/>
              </a:lnSpc>
              <a:buNone/>
              <a:defRPr sz="2900">
                <a:solidFill>
                  <a:srgbClr val="FFFFFF"/>
                </a:solidFill>
                <a:latin typeface="Lora"/>
                <a:ea typeface="Lora"/>
                <a:cs typeface="Lora"/>
              </a:defRPr>
            </a:pPr>
            <a:r>
              <a:rPr sz="2900">
                <a:solidFill>
                  <a:srgbClr val="FFFFFF"/>
                </a:solidFill>
                <a:latin typeface="Lora"/>
                <a:ea typeface="Lora"/>
                <a:cs typeface="Lora"/>
              </a:rPr>
              <a:t>Related experiences</a:t>
            </a:r>
          </a:p>
        </p:txBody>
      </p:sp>
    </p:spTree>
    <p:extLst>
      <p:ext uri="{BB962C8B-B14F-4D97-AF65-F5344CB8AC3E}">
        <p14:creationId xmlns:p14="http://schemas.microsoft.com/office/powerpoint/2010/main" val="1393456992"/>
      </p:ext>
    </p:extLst>
  </p:cSld>
</p:sld>
</file>

<file path=ppt/theme/theme1.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Lora Roboto">
      <a:majorFont>
        <a:latin typeface="Lora"/>
        <a:ea typeface=""/>
        <a:cs typeface=""/>
      </a:majorFont>
      <a:minorFont>
        <a:latin typeface="Roboto"/>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2026-09-09T02:56:03.8340000Z</dcterms:created>
  <dcterms:modified xsi:type="dcterms:W3CDTF">2026-09-09T02:56:03.8340000Z</dcterms:modified>
</coreProperties>
</file>